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83" r:id="rId2"/>
    <p:sldId id="361" r:id="rId3"/>
    <p:sldId id="362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3" r:id="rId33"/>
    <p:sldId id="394" r:id="rId34"/>
    <p:sldId id="395" r:id="rId35"/>
    <p:sldId id="396" r:id="rId36"/>
    <p:sldId id="397" r:id="rId37"/>
    <p:sldId id="398" r:id="rId38"/>
    <p:sldId id="401" r:id="rId39"/>
    <p:sldId id="402" r:id="rId40"/>
    <p:sldId id="403" r:id="rId41"/>
    <p:sldId id="404" r:id="rId42"/>
    <p:sldId id="405" r:id="rId43"/>
    <p:sldId id="406" r:id="rId44"/>
    <p:sldId id="407" r:id="rId45"/>
    <p:sldId id="409" r:id="rId46"/>
    <p:sldId id="410" r:id="rId47"/>
    <p:sldId id="411" r:id="rId48"/>
    <p:sldId id="412" r:id="rId49"/>
    <p:sldId id="413" r:id="rId50"/>
    <p:sldId id="360" r:id="rId51"/>
  </p:sldIdLst>
  <p:sldSz cx="9144000" cy="6858000" type="screen4x3"/>
  <p:notesSz cx="6858000" cy="9144000"/>
  <p:custDataLst>
    <p:tags r:id="rId5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33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48" autoAdjust="0"/>
    <p:restoredTop sz="84776" autoAdjust="0"/>
  </p:normalViewPr>
  <p:slideViewPr>
    <p:cSldViewPr>
      <p:cViewPr varScale="1">
        <p:scale>
          <a:sx n="93" d="100"/>
          <a:sy n="93" d="100"/>
        </p:scale>
        <p:origin x="54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7D6EC3C-A835-41D6-AD1F-A4FC214C56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914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E824FF-E907-4F88-ACEC-E5E88539CB23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37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6EC3C-A835-41D6-AD1F-A4FC214C567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30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A2F3F0-1D35-439E-AAA7-C9350D850B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507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D538557-A35D-45D1-B086-4C40EC8F09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624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52400"/>
            <a:ext cx="2209800" cy="6278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152400"/>
            <a:ext cx="6477000" cy="6278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2895626-13C6-4A65-9F2A-E01DB83C12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788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2400" y="1295400"/>
            <a:ext cx="8839200" cy="51355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62000" y="6572250"/>
            <a:ext cx="8382000" cy="3048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>
            <a:lvl1pPr>
              <a:defRPr/>
            </a:lvl1pPr>
          </a:lstStyle>
          <a:p>
            <a:fld id="{4D41EAA8-23F3-421B-8E24-360CCD8486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3063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1E89504-E9A2-4960-B6E9-AA849F475C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344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3A2ADB-794E-4A14-B462-84F708D128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0594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35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35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1859EB1-3964-4F0B-AAF2-2D82819755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821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D0FC45A-B16E-4BE3-966F-650D166F9B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4348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5D88420-11A1-4E9B-8B09-0569A8ABF5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9330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C31316-32B0-47E1-B495-2D5B9A2BB4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161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8794DEE-ADCF-4D48-B69B-5BE36010F7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967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4663A8-7198-41C4-8C1F-6ACE455AAF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801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0000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8839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3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000" y="6572250"/>
            <a:ext cx="838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39688" y="6572250"/>
            <a:ext cx="6048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>
                <a:latin typeface="+mn-lt"/>
              </a:defRPr>
            </a:lvl1pPr>
          </a:lstStyle>
          <a:p>
            <a:fld id="{1E99FDDE-525F-4C70-A2BE-D92EE485439A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5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jpeg"/><Relationship Id="rId2" Type="http://schemas.openxmlformats.org/officeDocument/2006/relationships/hyperlink" Target="http://www.nvnews.net/previews/geforce4_ti_4200/images/nr_screenshot_1.s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hyperlink" Target="http://www.nvnews.net/previews/geforce4_ti_4200/images/nr_screenshot_2.s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mage:Super_Mario_Bros_1985.p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www.dickblick.com/zz118/17/#phot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gf.com/" TargetMode="External"/><Relationship Id="rId2" Type="http://schemas.openxmlformats.org/officeDocument/2006/relationships/hyperlink" Target="http://www.gdconf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://www.igf.com/index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www.esrb.org/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gamasutra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en.wikipedia.org/wiki/Image:Develstages.svg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810000"/>
            <a:ext cx="7772400" cy="1470025"/>
          </a:xfrm>
        </p:spPr>
        <p:txBody>
          <a:bodyPr anchor="ctr"/>
          <a:lstStyle/>
          <a:p>
            <a:r>
              <a:rPr lang="en-HK" dirty="0" smtClean="0"/>
              <a:t>Game Design</a:t>
            </a:r>
            <a:endParaRPr lang="en-US" dirty="0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76200"/>
            <a:ext cx="6400800" cy="1752600"/>
          </a:xfrm>
        </p:spPr>
        <p:txBody>
          <a:bodyPr/>
          <a:lstStyle/>
          <a:p>
            <a:r>
              <a:rPr lang="en-US" sz="3200" dirty="0" smtClean="0"/>
              <a:t>COMP4451 Game Programming</a:t>
            </a:r>
            <a:endParaRPr lang="en-US" sz="3200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600200"/>
            <a:ext cx="175895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3692">
                <a:ea typeface="新細明體" panose="02020500000000000000" pitchFamily="18" charset="-120"/>
              </a:rPr>
              <a:t>Single-player VS Multiplayer</a:t>
            </a:r>
            <a:endParaRPr lang="en-US" altLang="en-US" sz="3692">
              <a:ea typeface="新細明體" panose="02020500000000000000" pitchFamily="18" charset="-120"/>
            </a:endParaRPr>
          </a:p>
        </p:txBody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Designing a multiplayer game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Fairness: all players are </a:t>
            </a:r>
            <a:r>
              <a:rPr lang="en-US" altLang="zh-TW" sz="2585" b="1">
                <a:ea typeface="新細明體" panose="02020500000000000000" pitchFamily="18" charset="-120"/>
              </a:rPr>
              <a:t>created to have relatively equal ability / tools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Relatively, require </a:t>
            </a:r>
            <a:r>
              <a:rPr lang="en-US" altLang="zh-TW" sz="2585" b="1">
                <a:ea typeface="新細明體" panose="02020500000000000000" pitchFamily="18" charset="-120"/>
              </a:rPr>
              <a:t>less AI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More development time on the </a:t>
            </a:r>
            <a:r>
              <a:rPr lang="en-US" altLang="zh-TW" sz="2585" b="1">
                <a:ea typeface="新細明體" panose="02020500000000000000" pitchFamily="18" charset="-120"/>
              </a:rPr>
              <a:t>networking</a:t>
            </a:r>
            <a:r>
              <a:rPr lang="en-US" altLang="zh-TW" sz="2585">
                <a:ea typeface="新細明體" panose="02020500000000000000" pitchFamily="18" charset="-120"/>
              </a:rPr>
              <a:t> and </a:t>
            </a:r>
            <a:r>
              <a:rPr lang="en-US" altLang="zh-TW" sz="2585" b="1">
                <a:ea typeface="新細明體" panose="02020500000000000000" pitchFamily="18" charset="-120"/>
              </a:rPr>
              <a:t>game performance</a:t>
            </a:r>
          </a:p>
          <a:p>
            <a:pPr marL="562722" indent="-562722"/>
            <a:endParaRPr lang="en-US" altLang="zh-TW" sz="2585">
              <a:ea typeface="新細明體" panose="02020500000000000000" pitchFamily="18" charset="-120"/>
            </a:endParaRPr>
          </a:p>
          <a:p>
            <a:pPr marL="562722" indent="-562722">
              <a:buNone/>
            </a:pPr>
            <a:endParaRPr lang="en-US" altLang="zh-TW" sz="2585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784759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Realism VS Abstraction</a:t>
            </a:r>
          </a:p>
        </p:txBody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This is the presentation of the game, typically:</a:t>
            </a:r>
          </a:p>
          <a:p>
            <a:pPr marL="562722" indent="-562722"/>
            <a:r>
              <a:rPr lang="en-US" altLang="zh-TW" sz="2585" dirty="0">
                <a:ea typeface="新細明體" panose="02020500000000000000" pitchFamily="18" charset="-120"/>
              </a:rPr>
              <a:t>Realism games</a:t>
            </a:r>
          </a:p>
          <a:p>
            <a:pPr marL="914423" lvl="1" indent="-492382"/>
            <a:r>
              <a:rPr lang="en-US" altLang="zh-TW" sz="2215" dirty="0">
                <a:ea typeface="新細明體" panose="02020500000000000000" pitchFamily="18" charset="-120"/>
              </a:rPr>
              <a:t>First-person shooting, simulation games, god games, etc.</a:t>
            </a:r>
          </a:p>
          <a:p>
            <a:pPr marL="914423" lvl="1" indent="-49238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e.g., Microsoft Flight Simulator, Civilization, etc.</a:t>
            </a:r>
          </a:p>
          <a:p>
            <a:pPr marL="914423" lvl="1" indent="-492382"/>
            <a:r>
              <a:rPr lang="en-US" altLang="zh-TW" sz="2215" dirty="0">
                <a:ea typeface="新細明體" panose="02020500000000000000" pitchFamily="18" charset="-120"/>
              </a:rPr>
              <a:t>Usually more computation and graphics rendering </a:t>
            </a:r>
            <a:r>
              <a:rPr lang="en-US" altLang="zh-TW" sz="2215" dirty="0" smtClean="0">
                <a:ea typeface="新細明體" panose="02020500000000000000" pitchFamily="18" charset="-120"/>
              </a:rPr>
              <a:t>power</a:t>
            </a:r>
            <a:endParaRPr lang="en-US" altLang="zh-TW" sz="2215" dirty="0">
              <a:ea typeface="新細明體" panose="02020500000000000000" pitchFamily="18" charset="-120"/>
            </a:endParaRPr>
          </a:p>
        </p:txBody>
      </p:sp>
      <p:pic>
        <p:nvPicPr>
          <p:cNvPr id="3737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769" y="3921370"/>
            <a:ext cx="2672862" cy="200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37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1" y="3903785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54074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Realism VS Abstraction</a:t>
            </a:r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686800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Abstract games</a:t>
            </a:r>
          </a:p>
          <a:p>
            <a:pPr marL="914423" lvl="1" indent="-492382"/>
            <a:r>
              <a:rPr lang="en-US" altLang="zh-TW" sz="2215">
                <a:ea typeface="新細明體" panose="02020500000000000000" pitchFamily="18" charset="-120"/>
              </a:rPr>
              <a:t>Inviting players to enter </a:t>
            </a:r>
            <a:r>
              <a:rPr lang="en-US" altLang="zh-TW" sz="2215" b="1">
                <a:ea typeface="新細明體" panose="02020500000000000000" pitchFamily="18" charset="-120"/>
              </a:rPr>
              <a:t>cartoon/surreal/dream </a:t>
            </a:r>
            <a:r>
              <a:rPr lang="en-US" altLang="zh-TW" sz="2215">
                <a:ea typeface="新細明體" panose="02020500000000000000" pitchFamily="18" charset="-120"/>
              </a:rPr>
              <a:t>worlds</a:t>
            </a:r>
          </a:p>
          <a:p>
            <a:pPr marL="914423" lvl="1" indent="-492382"/>
            <a:r>
              <a:rPr lang="en-US" altLang="zh-TW" sz="2215">
                <a:ea typeface="新細明體" panose="02020500000000000000" pitchFamily="18" charset="-120"/>
              </a:rPr>
              <a:t>Does not rely on a representation of the real-world</a:t>
            </a:r>
          </a:p>
          <a:p>
            <a:pPr marL="914423" lvl="1" indent="-492382"/>
            <a:r>
              <a:rPr lang="en-US" altLang="zh-TW" sz="2215">
                <a:ea typeface="新細明體" panose="02020500000000000000" pitchFamily="18" charset="-120"/>
              </a:rPr>
              <a:t>Common in RPG games like:</a:t>
            </a:r>
          </a:p>
          <a:p>
            <a:pPr marL="914423" lvl="1" indent="-49238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e.g., Mario Bros., Legend of Zelda, etc.</a:t>
            </a:r>
          </a:p>
        </p:txBody>
      </p:sp>
      <p:pic>
        <p:nvPicPr>
          <p:cNvPr id="3747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b="10457"/>
          <a:stretch>
            <a:fillRect/>
          </a:stretch>
        </p:blipFill>
        <p:spPr bwMode="auto">
          <a:xfrm>
            <a:off x="5369169" y="3859823"/>
            <a:ext cx="3212123" cy="20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479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92" y="3871547"/>
            <a:ext cx="2883877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5212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2D VS 3D Games</a:t>
            </a:r>
          </a:p>
        </p:txBody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What is a 2D game?</a:t>
            </a:r>
          </a:p>
          <a:p>
            <a:pPr marL="914423" lvl="1" indent="-492382"/>
            <a:r>
              <a:rPr lang="en-US" altLang="zh-TW" sz="2215">
                <a:ea typeface="新細明體" panose="02020500000000000000" pitchFamily="18" charset="-120"/>
              </a:rPr>
              <a:t>All actions and activities work in two-dimensions</a:t>
            </a:r>
          </a:p>
          <a:p>
            <a:pPr marL="914423" lvl="1" indent="-492382"/>
            <a:r>
              <a:rPr lang="en-US" altLang="zh-TW" sz="2215">
                <a:ea typeface="新細明體" panose="02020500000000000000" pitchFamily="18" charset="-120"/>
              </a:rPr>
              <a:t>Using only </a:t>
            </a:r>
            <a:r>
              <a:rPr lang="en-US" altLang="zh-TW" sz="2215" b="1">
                <a:ea typeface="新細明體" panose="02020500000000000000" pitchFamily="18" charset="-120"/>
              </a:rPr>
              <a:t>2D graphics</a:t>
            </a:r>
            <a:r>
              <a:rPr lang="en-US" altLang="zh-TW" sz="2215">
                <a:ea typeface="新細明體" panose="02020500000000000000" pitchFamily="18" charset="-120"/>
              </a:rPr>
              <a:t> and </a:t>
            </a:r>
            <a:r>
              <a:rPr lang="en-US" altLang="zh-TW" sz="2215" b="1">
                <a:ea typeface="新細明體" panose="02020500000000000000" pitchFamily="18" charset="-120"/>
              </a:rPr>
              <a:t>2D camera movement</a:t>
            </a:r>
          </a:p>
          <a:p>
            <a:pPr marL="914423" lvl="1" indent="-49238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e.g., most old games, Zelda: The Minish Cap</a:t>
            </a:r>
          </a:p>
        </p:txBody>
      </p:sp>
      <p:pic>
        <p:nvPicPr>
          <p:cNvPr id="37581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431" y="3472961"/>
            <a:ext cx="2848708" cy="228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581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508" y="3499338"/>
            <a:ext cx="3376246" cy="225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2949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2D VS 3D Games</a:t>
            </a:r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/>
            <a:r>
              <a:rPr lang="en-US" altLang="zh-TW" sz="2585" dirty="0">
                <a:ea typeface="新細明體" panose="02020500000000000000" pitchFamily="18" charset="-120"/>
              </a:rPr>
              <a:t>What is a 3D game?</a:t>
            </a:r>
          </a:p>
          <a:p>
            <a:pPr marL="914423" lvl="1" indent="-492382"/>
            <a:r>
              <a:rPr lang="en-US" altLang="zh-TW" sz="2215" b="1" dirty="0">
                <a:ea typeface="新細明體" panose="02020500000000000000" pitchFamily="18" charset="-120"/>
              </a:rPr>
              <a:t>Takes place in three-dimensions </a:t>
            </a:r>
            <a:r>
              <a:rPr lang="en-US" altLang="zh-TW" sz="2215" dirty="0">
                <a:ea typeface="新細明體" panose="02020500000000000000" pitchFamily="18" charset="-120"/>
              </a:rPr>
              <a:t>with </a:t>
            </a:r>
            <a:r>
              <a:rPr lang="en-US" altLang="zh-TW" sz="2215" b="1" dirty="0">
                <a:ea typeface="新細明體" panose="02020500000000000000" pitchFamily="18" charset="-120"/>
              </a:rPr>
              <a:t>3D movements</a:t>
            </a:r>
          </a:p>
          <a:p>
            <a:pPr marL="914423" lvl="1" indent="-492382"/>
            <a:r>
              <a:rPr lang="en-US" altLang="zh-TW" sz="2215" dirty="0">
                <a:ea typeface="新細明體" panose="02020500000000000000" pitchFamily="18" charset="-120"/>
              </a:rPr>
              <a:t>The Role of </a:t>
            </a:r>
            <a:r>
              <a:rPr lang="en-US" altLang="zh-TW" sz="2215" b="1" dirty="0">
                <a:ea typeface="新細明體" panose="02020500000000000000" pitchFamily="18" charset="-120"/>
              </a:rPr>
              <a:t>camera</a:t>
            </a:r>
            <a:r>
              <a:rPr lang="en-US" altLang="zh-TW" sz="2215" dirty="0">
                <a:ea typeface="新細明體" panose="02020500000000000000" pitchFamily="18" charset="-120"/>
              </a:rPr>
              <a:t> is very important in 3D games:</a:t>
            </a:r>
          </a:p>
          <a:p>
            <a:pPr marL="914423" lvl="1" indent="-49238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how to place and how to control the camera so that it does </a:t>
            </a:r>
          </a:p>
          <a:p>
            <a:pPr marL="914423" lvl="1" indent="-49238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</a:t>
            </a:r>
            <a:r>
              <a:rPr lang="en-US" altLang="zh-TW" sz="2215" b="1" dirty="0">
                <a:ea typeface="新細明體" panose="02020500000000000000" pitchFamily="18" charset="-120"/>
              </a:rPr>
              <a:t>not interfere with the players’ actions</a:t>
            </a:r>
            <a:r>
              <a:rPr lang="en-US" altLang="zh-TW" sz="2215" dirty="0">
                <a:ea typeface="新細明體" panose="02020500000000000000" pitchFamily="18" charset="-120"/>
              </a:rPr>
              <a:t>, but also allow </a:t>
            </a:r>
          </a:p>
          <a:p>
            <a:pPr marL="914423" lvl="1" indent="-49238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the player to see</a:t>
            </a:r>
          </a:p>
          <a:p>
            <a:pPr marL="914423" lvl="1" indent="-49238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</a:t>
            </a:r>
            <a:r>
              <a:rPr lang="en-US" altLang="zh-TW" sz="2215" dirty="0" smtClean="0">
                <a:ea typeface="新細明體" panose="02020500000000000000" pitchFamily="18" charset="-120"/>
              </a:rPr>
              <a:t>what he/she</a:t>
            </a:r>
            <a:r>
              <a:rPr lang="en-US" altLang="zh-TW" sz="2215" dirty="0">
                <a:ea typeface="新細明體" panose="02020500000000000000" pitchFamily="18" charset="-120"/>
              </a:rPr>
              <a:t> </a:t>
            </a:r>
            <a:r>
              <a:rPr lang="en-US" altLang="zh-TW" sz="2215" dirty="0" smtClean="0">
                <a:ea typeface="新細明體" panose="02020500000000000000" pitchFamily="18" charset="-120"/>
              </a:rPr>
              <a:t>wanted</a:t>
            </a:r>
            <a:endParaRPr lang="en-US" altLang="zh-TW" sz="2215" dirty="0">
              <a:ea typeface="新細明體" panose="02020500000000000000" pitchFamily="18" charset="-120"/>
            </a:endParaRPr>
          </a:p>
          <a:p>
            <a:pPr marL="914423" lvl="1" indent="-49238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e.g., Half Life 2</a:t>
            </a:r>
          </a:p>
        </p:txBody>
      </p:sp>
      <p:pic>
        <p:nvPicPr>
          <p:cNvPr id="3778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 bwMode="auto">
          <a:xfrm>
            <a:off x="4343400" y="4038600"/>
            <a:ext cx="36576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971930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2D VS 3D Games</a:t>
            </a:r>
          </a:p>
        </p:txBody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/>
            <a:r>
              <a:rPr lang="en-US" altLang="zh-TW" sz="2585" dirty="0">
                <a:ea typeface="新細明體" panose="02020500000000000000" pitchFamily="18" charset="-120"/>
              </a:rPr>
              <a:t>Transitions from 2D to 3D</a:t>
            </a:r>
          </a:p>
          <a:p>
            <a:pPr marL="914423" lvl="1" indent="-492382"/>
            <a:r>
              <a:rPr lang="en-US" altLang="zh-TW" sz="2215" dirty="0">
                <a:ea typeface="新細明體" panose="02020500000000000000" pitchFamily="18" charset="-120"/>
              </a:rPr>
              <a:t>Some successful 2D games have been </a:t>
            </a:r>
            <a:r>
              <a:rPr lang="en-US" altLang="zh-TW" sz="2215" dirty="0" smtClean="0">
                <a:ea typeface="新細明體" panose="02020500000000000000" pitchFamily="18" charset="-120"/>
              </a:rPr>
              <a:t>transitioned </a:t>
            </a:r>
            <a:r>
              <a:rPr lang="en-US" altLang="zh-TW" sz="2215" dirty="0">
                <a:ea typeface="新細明體" panose="02020500000000000000" pitchFamily="18" charset="-120"/>
              </a:rPr>
              <a:t>to 3D, e.g., </a:t>
            </a:r>
          </a:p>
          <a:p>
            <a:pPr marL="914423" lvl="1" indent="-49238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Mario, Zelda, etc.</a:t>
            </a:r>
          </a:p>
          <a:p>
            <a:pPr marL="914423" lvl="1" indent="-492382"/>
            <a:r>
              <a:rPr lang="en-US" altLang="zh-TW" sz="2215" dirty="0">
                <a:ea typeface="新細明體" panose="02020500000000000000" pitchFamily="18" charset="-120"/>
              </a:rPr>
              <a:t>Two major challenges:</a:t>
            </a:r>
          </a:p>
          <a:p>
            <a:pPr marL="1266124" lvl="2" indent="-422041"/>
            <a:r>
              <a:rPr lang="en-US" altLang="zh-TW" sz="1846" dirty="0">
                <a:ea typeface="新細明體" panose="02020500000000000000" pitchFamily="18" charset="-120"/>
              </a:rPr>
              <a:t>Navigation control in 3D</a:t>
            </a:r>
          </a:p>
          <a:p>
            <a:pPr marL="1266124" lvl="2" indent="-422041">
              <a:buNone/>
            </a:pPr>
            <a:r>
              <a:rPr lang="en-US" altLang="zh-TW" sz="1846" dirty="0">
                <a:ea typeface="新細明體" panose="02020500000000000000" pitchFamily="18" charset="-120"/>
              </a:rPr>
              <a:t>	(moving in the 3D world)</a:t>
            </a:r>
          </a:p>
          <a:p>
            <a:pPr marL="1266124" lvl="2" indent="-422041"/>
            <a:r>
              <a:rPr lang="en-US" altLang="zh-TW" sz="1846" dirty="0">
                <a:ea typeface="新細明體" panose="02020500000000000000" pitchFamily="18" charset="-120"/>
              </a:rPr>
              <a:t>Camera Control</a:t>
            </a:r>
          </a:p>
          <a:p>
            <a:pPr marL="914423" lvl="1" indent="-492382"/>
            <a:r>
              <a:rPr lang="en-US" altLang="zh-TW" sz="2215" dirty="0">
                <a:ea typeface="新細明體" panose="02020500000000000000" pitchFamily="18" charset="-120"/>
              </a:rPr>
              <a:t>Unsuccessful case: 3D Tetris</a:t>
            </a:r>
          </a:p>
          <a:p>
            <a:pPr marL="914423" lvl="1" indent="-49238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</a:t>
            </a:r>
          </a:p>
        </p:txBody>
      </p:sp>
      <p:pic>
        <p:nvPicPr>
          <p:cNvPr id="37684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7" y="2795954"/>
            <a:ext cx="2171700" cy="28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32365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First-Person VS Third-Person</a:t>
            </a:r>
          </a:p>
        </p:txBody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It describes how we see the game world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First-Person view</a:t>
            </a:r>
          </a:p>
          <a:p>
            <a:pPr marL="914423" lvl="1" indent="-492382"/>
            <a:r>
              <a:rPr lang="en-US" altLang="zh-TW" sz="2215">
                <a:ea typeface="新細明體" panose="02020500000000000000" pitchFamily="18" charset="-120"/>
              </a:rPr>
              <a:t>As if we see the game world through our game character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Third-Person view</a:t>
            </a:r>
          </a:p>
          <a:p>
            <a:pPr marL="914423" lvl="1" indent="-492382"/>
            <a:r>
              <a:rPr lang="en-US" altLang="zh-TW" sz="2215">
                <a:ea typeface="新細明體" panose="02020500000000000000" pitchFamily="18" charset="-120"/>
              </a:rPr>
              <a:t>View the game world at a distance from the game character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Second-Person view</a:t>
            </a:r>
          </a:p>
          <a:p>
            <a:pPr marL="914423" lvl="1" indent="-492382"/>
            <a:r>
              <a:rPr lang="en-US" altLang="zh-TW" sz="2215">
                <a:ea typeface="新細明體" panose="02020500000000000000" pitchFamily="18" charset="-120"/>
              </a:rPr>
              <a:t>Seldom used in games: We see the game world through other character in the game world</a:t>
            </a:r>
          </a:p>
        </p:txBody>
      </p:sp>
    </p:spTree>
    <p:extLst>
      <p:ext uri="{BB962C8B-B14F-4D97-AF65-F5344CB8AC3E}">
        <p14:creationId xmlns:p14="http://schemas.microsoft.com/office/powerpoint/2010/main" val="236824282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77" name="Picture 9" descr="Click to Enlarge - 1.0 MB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96" y="808892"/>
            <a:ext cx="3305908" cy="247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5588" name="Picture 20" descr="Click to Enlarge - 1.1MB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58" y="826477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5597" name="Picture 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58" y="3640016"/>
            <a:ext cx="3727938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5599" name="Picture 3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96" y="3320562"/>
            <a:ext cx="3305908" cy="248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5600" name="Text Box 32"/>
          <p:cNvSpPr txBox="1">
            <a:spLocks noChangeArrowheads="1"/>
          </p:cNvSpPr>
          <p:nvPr/>
        </p:nvSpPr>
        <p:spPr bwMode="auto">
          <a:xfrm>
            <a:off x="1519605" y="404446"/>
            <a:ext cx="2350323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First-person view</a:t>
            </a:r>
          </a:p>
        </p:txBody>
      </p:sp>
      <p:sp>
        <p:nvSpPr>
          <p:cNvPr id="365601" name="Text Box 33"/>
          <p:cNvSpPr txBox="1">
            <a:spLocks noChangeArrowheads="1"/>
          </p:cNvSpPr>
          <p:nvPr/>
        </p:nvSpPr>
        <p:spPr bwMode="auto">
          <a:xfrm>
            <a:off x="5177205" y="404446"/>
            <a:ext cx="2446504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Third-person view</a:t>
            </a:r>
          </a:p>
        </p:txBody>
      </p:sp>
    </p:spTree>
    <p:extLst>
      <p:ext uri="{BB962C8B-B14F-4D97-AF65-F5344CB8AC3E}">
        <p14:creationId xmlns:p14="http://schemas.microsoft.com/office/powerpoint/2010/main" val="5377351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1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First-Person VS Third-Person</a:t>
            </a:r>
          </a:p>
        </p:txBody>
      </p:sp>
      <p:sp>
        <p:nvSpPr>
          <p:cNvPr id="37991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lnSpc>
                <a:spcPct val="90000"/>
              </a:lnSpc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Advantages and disadvantages:</a:t>
            </a:r>
          </a:p>
          <a:p>
            <a:pPr marL="562722" indent="-562722">
              <a:lnSpc>
                <a:spcPct val="90000"/>
              </a:lnSpc>
            </a:pPr>
            <a:r>
              <a:rPr lang="en-US" altLang="zh-TW" sz="2585">
                <a:ea typeface="新細明體" panose="02020500000000000000" pitchFamily="18" charset="-120"/>
              </a:rPr>
              <a:t>First-Person view</a:t>
            </a:r>
          </a:p>
          <a:p>
            <a:pPr marL="914423" lvl="1" indent="-492382">
              <a:lnSpc>
                <a:spcPct val="90000"/>
              </a:lnSpc>
            </a:pPr>
            <a:r>
              <a:rPr lang="en-US" altLang="zh-TW" sz="2215">
                <a:ea typeface="新細明體" panose="02020500000000000000" pitchFamily="18" charset="-120"/>
              </a:rPr>
              <a:t>More immersive feeling, more excitement</a:t>
            </a:r>
          </a:p>
          <a:p>
            <a:pPr marL="914423" lvl="1" indent="-492382">
              <a:lnSpc>
                <a:spcPct val="90000"/>
              </a:lnSpc>
            </a:pPr>
            <a:r>
              <a:rPr lang="en-US" altLang="zh-TW" sz="2215">
                <a:ea typeface="新細明體" panose="02020500000000000000" pitchFamily="18" charset="-120"/>
              </a:rPr>
              <a:t>The game character is not visible and makes players hard to perceive the whole world; game players need to switch to other view modes or need to see mini-maps constantly</a:t>
            </a:r>
          </a:p>
          <a:p>
            <a:pPr marL="562722" indent="-562722">
              <a:lnSpc>
                <a:spcPct val="90000"/>
              </a:lnSpc>
            </a:pPr>
            <a:r>
              <a:rPr lang="en-US" altLang="zh-TW" sz="2585">
                <a:ea typeface="新細明體" panose="02020500000000000000" pitchFamily="18" charset="-120"/>
              </a:rPr>
              <a:t>Third-Person view</a:t>
            </a:r>
          </a:p>
          <a:p>
            <a:pPr marL="914423" lvl="1" indent="-492382">
              <a:lnSpc>
                <a:spcPct val="90000"/>
              </a:lnSpc>
            </a:pPr>
            <a:r>
              <a:rPr lang="en-US" altLang="zh-TW" sz="2215">
                <a:ea typeface="新細明體" panose="02020500000000000000" pitchFamily="18" charset="-120"/>
              </a:rPr>
              <a:t>Less immersive feeling</a:t>
            </a:r>
          </a:p>
          <a:p>
            <a:pPr marL="914423" lvl="1" indent="-492382">
              <a:lnSpc>
                <a:spcPct val="90000"/>
              </a:lnSpc>
            </a:pPr>
            <a:r>
              <a:rPr lang="en-US" altLang="zh-TW" sz="2215">
                <a:ea typeface="新細明體" panose="02020500000000000000" pitchFamily="18" charset="-120"/>
              </a:rPr>
              <a:t>Allows players to clearly see the entire game world</a:t>
            </a:r>
          </a:p>
          <a:p>
            <a:pPr marL="562722" indent="-562722">
              <a:lnSpc>
                <a:spcPct val="90000"/>
              </a:lnSpc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Or delivers both views in your game?</a:t>
            </a:r>
          </a:p>
        </p:txBody>
      </p:sp>
    </p:spTree>
    <p:extLst>
      <p:ext uri="{BB962C8B-B14F-4D97-AF65-F5344CB8AC3E}">
        <p14:creationId xmlns:p14="http://schemas.microsoft.com/office/powerpoint/2010/main" val="374011786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Difficulty Curves</a:t>
            </a:r>
          </a:p>
        </p:txBody>
      </p:sp>
      <p:sp>
        <p:nvSpPr>
          <p:cNvPr id="380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How to setup the level of difficulty in a game?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General rule:</a:t>
            </a:r>
          </a:p>
          <a:p>
            <a:pPr marL="914423" lvl="1" indent="-492382"/>
            <a:r>
              <a:rPr lang="en-US" altLang="zh-TW" sz="2215" b="1">
                <a:ea typeface="新細明體" panose="02020500000000000000" pitchFamily="18" charset="-120"/>
              </a:rPr>
              <a:t>Start Easy and End Hard</a:t>
            </a:r>
          </a:p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Why?</a:t>
            </a:r>
          </a:p>
          <a:p>
            <a:pPr marL="562722" indent="-562722"/>
            <a:r>
              <a:rPr lang="en-US" altLang="zh-TW" sz="2215">
                <a:ea typeface="新細明體" panose="02020500000000000000" pitchFamily="18" charset="-120"/>
              </a:rPr>
              <a:t>At the beginning, players need to </a:t>
            </a:r>
            <a:r>
              <a:rPr lang="en-US" altLang="zh-TW" sz="2215" b="1">
                <a:ea typeface="新細明體" panose="02020500000000000000" pitchFamily="18" charset="-120"/>
              </a:rPr>
              <a:t>learn </a:t>
            </a:r>
            <a:r>
              <a:rPr lang="en-US" altLang="zh-TW" sz="2215">
                <a:ea typeface="新細明體" panose="02020500000000000000" pitchFamily="18" charset="-120"/>
              </a:rPr>
              <a:t>possible moves of 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his/her game character or the rules in the games</a:t>
            </a:r>
          </a:p>
        </p:txBody>
      </p:sp>
    </p:spTree>
    <p:extLst>
      <p:ext uri="{BB962C8B-B14F-4D97-AF65-F5344CB8AC3E}">
        <p14:creationId xmlns:p14="http://schemas.microsoft.com/office/powerpoint/2010/main" val="11424231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Overview</a:t>
            </a:r>
            <a:endParaRPr lang="en-US" altLang="en-US"/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229600" cy="4177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750296" indent="-750296">
              <a:buFontTx/>
              <a:buAutoNum type="romanUcPeriod"/>
            </a:pPr>
            <a:r>
              <a:rPr lang="en-US" altLang="zh-TW" sz="2585" dirty="0">
                <a:ea typeface="新細明體" panose="02020500000000000000" pitchFamily="18" charset="-120"/>
              </a:rPr>
              <a:t>The Design Theory</a:t>
            </a:r>
          </a:p>
          <a:p>
            <a:pPr marL="750296" indent="-750296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	- </a:t>
            </a:r>
            <a:r>
              <a:rPr lang="en-US" altLang="zh-TW" sz="2585" dirty="0" smtClean="0">
                <a:ea typeface="新細明體" panose="02020500000000000000" pitchFamily="18" charset="-120"/>
              </a:rPr>
              <a:t>To reflect as you make up your idea</a:t>
            </a:r>
            <a:endParaRPr lang="en-US" altLang="zh-TW" sz="2585" dirty="0">
              <a:ea typeface="新細明體" panose="02020500000000000000" pitchFamily="18" charset="-120"/>
            </a:endParaRPr>
          </a:p>
          <a:p>
            <a:pPr marL="750296" indent="-750296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II.	The Design Process</a:t>
            </a:r>
          </a:p>
          <a:p>
            <a:pPr marL="750296" indent="-750296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	- Make up your idea</a:t>
            </a:r>
          </a:p>
          <a:p>
            <a:pPr marL="750296" indent="-750296">
              <a:buFontTx/>
              <a:buAutoNum type="romanUcPeriod" startAt="3"/>
            </a:pPr>
            <a:r>
              <a:rPr lang="en-US" altLang="zh-TW" sz="2585" dirty="0">
                <a:ea typeface="新細明體" panose="02020500000000000000" pitchFamily="18" charset="-120"/>
              </a:rPr>
              <a:t>The Design </a:t>
            </a:r>
            <a:r>
              <a:rPr lang="en-US" altLang="en-US" sz="2585" dirty="0">
                <a:ea typeface="新細明體" panose="02020500000000000000" pitchFamily="18" charset="-120"/>
              </a:rPr>
              <a:t>Production</a:t>
            </a:r>
          </a:p>
          <a:p>
            <a:pPr marL="750296" indent="-750296">
              <a:buNone/>
            </a:pPr>
            <a:r>
              <a:rPr lang="en-US" altLang="en-US" sz="2585" dirty="0">
                <a:ea typeface="新細明體" panose="02020500000000000000" pitchFamily="18" charset="-120"/>
              </a:rPr>
              <a:t>	- Realize your idea</a:t>
            </a:r>
          </a:p>
          <a:p>
            <a:pPr marL="750296" indent="-750296">
              <a:buNone/>
            </a:pPr>
            <a:endParaRPr lang="en-US" altLang="en-US" sz="1477" dirty="0">
              <a:ea typeface="新細明體" panose="02020500000000000000" pitchFamily="18" charset="-120"/>
            </a:endParaRPr>
          </a:p>
          <a:p>
            <a:pPr marL="750296" indent="-750296">
              <a:buNone/>
            </a:pPr>
            <a:r>
              <a:rPr lang="en-US" altLang="en-US" sz="2585" dirty="0">
                <a:ea typeface="新細明體" panose="02020500000000000000" pitchFamily="18" charset="-120"/>
              </a:rPr>
              <a:t>Think about your game proposal</a:t>
            </a:r>
            <a:r>
              <a:rPr lang="en-US" altLang="en-US" sz="2585" dirty="0" smtClean="0">
                <a:ea typeface="新細明體" panose="02020500000000000000" pitchFamily="18" charset="-120"/>
              </a:rPr>
              <a:t>!</a:t>
            </a:r>
            <a:endParaRPr lang="en-US" altLang="en-US" sz="2585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40430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Difficulty Curves</a:t>
            </a:r>
          </a:p>
        </p:txBody>
      </p:sp>
      <p:sp>
        <p:nvSpPr>
          <p:cNvPr id="381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More…</a:t>
            </a:r>
          </a:p>
          <a:p>
            <a:pPr marL="562722" indent="-562722"/>
            <a:r>
              <a:rPr lang="en-US" altLang="zh-TW" sz="2215">
                <a:ea typeface="新細明體" panose="02020500000000000000" pitchFamily="18" charset="-120"/>
              </a:rPr>
              <a:t>Some game designers will </a:t>
            </a:r>
            <a:r>
              <a:rPr lang="en-US" altLang="zh-TW" sz="2215" b="1">
                <a:ea typeface="新細明體" panose="02020500000000000000" pitchFamily="18" charset="-120"/>
              </a:rPr>
              <a:t>introduce dips </a:t>
            </a:r>
            <a:r>
              <a:rPr lang="en-US" altLang="zh-TW" sz="2215">
                <a:ea typeface="新細明體" panose="02020500000000000000" pitchFamily="18" charset="-120"/>
              </a:rPr>
              <a:t>(no change in 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difficulty level) to allow the players to relax and be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prepared for the next rise: more satisfying feeling</a:t>
            </a:r>
          </a:p>
          <a:p>
            <a:pPr marL="562722" indent="-562722"/>
            <a:r>
              <a:rPr lang="en-US" altLang="zh-TW" sz="2215">
                <a:ea typeface="新細明體" panose="02020500000000000000" pitchFamily="18" charset="-120"/>
              </a:rPr>
              <a:t>Since game designers know their games too well, it is 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common for them to make early levels to be too hard;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</a:t>
            </a:r>
            <a:r>
              <a:rPr lang="en-US" altLang="zh-TW" sz="2215" b="1">
                <a:ea typeface="新細明體" panose="02020500000000000000" pitchFamily="18" charset="-120"/>
              </a:rPr>
              <a:t>Quality Assurance </a:t>
            </a:r>
            <a:r>
              <a:rPr lang="en-US" altLang="zh-TW" sz="2215">
                <a:ea typeface="新細明體" panose="02020500000000000000" pitchFamily="18" charset="-120"/>
              </a:rPr>
              <a:t>(</a:t>
            </a:r>
            <a:r>
              <a:rPr lang="en-US" altLang="zh-TW" sz="2215" b="1">
                <a:ea typeface="新細明體" panose="02020500000000000000" pitchFamily="18" charset="-120"/>
              </a:rPr>
              <a:t>QA</a:t>
            </a:r>
            <a:r>
              <a:rPr lang="en-US" altLang="zh-TW" sz="2215">
                <a:ea typeface="新細明體" panose="02020500000000000000" pitchFamily="18" charset="-120"/>
              </a:rPr>
              <a:t>) is the team for game test, etc.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They help to fine-tune the game difficulty</a:t>
            </a:r>
          </a:p>
          <a:p>
            <a:pPr marL="562722" indent="-562722"/>
            <a:r>
              <a:rPr lang="en-US" altLang="zh-TW" sz="2215" b="1">
                <a:ea typeface="新細明體" panose="02020500000000000000" pitchFamily="18" charset="-120"/>
              </a:rPr>
              <a:t>Tutorial levels </a:t>
            </a:r>
            <a:r>
              <a:rPr lang="en-US" altLang="zh-TW" sz="2215">
                <a:ea typeface="新細明體" panose="02020500000000000000" pitchFamily="18" charset="-120"/>
              </a:rPr>
              <a:t>in early stages of a game</a:t>
            </a:r>
          </a:p>
        </p:txBody>
      </p:sp>
    </p:spTree>
    <p:extLst>
      <p:ext uri="{BB962C8B-B14F-4D97-AF65-F5344CB8AC3E}">
        <p14:creationId xmlns:p14="http://schemas.microsoft.com/office/powerpoint/2010/main" val="324258955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Difficulty Curves</a:t>
            </a:r>
          </a:p>
        </p:txBody>
      </p:sp>
      <p:pic>
        <p:nvPicPr>
          <p:cNvPr id="382984" name="Picture 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BF9FC"/>
              </a:clrFrom>
              <a:clrTo>
                <a:srgbClr val="FBF9FC">
                  <a:alpha val="0"/>
                </a:srgbClr>
              </a:clrTo>
            </a:clrChange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"/>
          <a:stretch>
            <a:fillRect/>
          </a:stretch>
        </p:blipFill>
        <p:spPr bwMode="auto">
          <a:xfrm>
            <a:off x="1524000" y="1752600"/>
            <a:ext cx="6195646" cy="44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436372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Game Design Catchwords</a:t>
            </a:r>
          </a:p>
        </p:txBody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Simplicity</a:t>
            </a:r>
          </a:p>
          <a:p>
            <a:pPr marL="562722" indent="-562722"/>
            <a:r>
              <a:rPr lang="en-US" altLang="zh-TW" sz="2215" dirty="0">
                <a:ea typeface="新細明體" panose="02020500000000000000" pitchFamily="18" charset="-120"/>
              </a:rPr>
              <a:t>When designing games, you could have a tendency to</a:t>
            </a:r>
          </a:p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</a:t>
            </a:r>
            <a:r>
              <a:rPr lang="en-US" altLang="zh-TW" sz="2215" b="1" dirty="0">
                <a:ea typeface="新細明體" panose="02020500000000000000" pitchFamily="18" charset="-120"/>
              </a:rPr>
              <a:t>over-complicate</a:t>
            </a:r>
            <a:r>
              <a:rPr lang="en-US" altLang="zh-TW" sz="2215" dirty="0">
                <a:ea typeface="新細明體" panose="02020500000000000000" pitchFamily="18" charset="-120"/>
              </a:rPr>
              <a:t> your games (even with good intentions)</a:t>
            </a:r>
          </a:p>
          <a:p>
            <a:pPr marL="562722" indent="-562722"/>
            <a:r>
              <a:rPr lang="en-US" altLang="zh-TW" sz="2215" dirty="0">
                <a:ea typeface="新細明體" panose="02020500000000000000" pitchFamily="18" charset="-120"/>
              </a:rPr>
              <a:t>This applies to the </a:t>
            </a:r>
            <a:r>
              <a:rPr lang="en-US" altLang="zh-TW" sz="2215" b="1" dirty="0">
                <a:ea typeface="新細明體" panose="02020500000000000000" pitchFamily="18" charset="-120"/>
              </a:rPr>
              <a:t>game play</a:t>
            </a:r>
            <a:r>
              <a:rPr lang="en-US" altLang="zh-TW" sz="2215" dirty="0">
                <a:ea typeface="新細明體" panose="02020500000000000000" pitchFamily="18" charset="-120"/>
              </a:rPr>
              <a:t>, </a:t>
            </a:r>
            <a:r>
              <a:rPr lang="en-US" altLang="zh-TW" sz="2215" b="1" dirty="0">
                <a:ea typeface="新細明體" panose="02020500000000000000" pitchFamily="18" charset="-120"/>
              </a:rPr>
              <a:t>game logics</a:t>
            </a:r>
            <a:r>
              <a:rPr lang="en-US" altLang="zh-TW" sz="2215" dirty="0">
                <a:ea typeface="新細明體" panose="02020500000000000000" pitchFamily="18" charset="-120"/>
              </a:rPr>
              <a:t>, and also the</a:t>
            </a:r>
          </a:p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</a:t>
            </a:r>
            <a:r>
              <a:rPr lang="en-US" altLang="zh-TW" sz="2215" b="1" dirty="0">
                <a:ea typeface="新細明體" panose="02020500000000000000" pitchFamily="18" charset="-120"/>
              </a:rPr>
              <a:t>interface design</a:t>
            </a:r>
            <a:r>
              <a:rPr lang="en-US" altLang="zh-TW" sz="2215" dirty="0">
                <a:ea typeface="新細明體" panose="02020500000000000000" pitchFamily="18" charset="-120"/>
              </a:rPr>
              <a:t>.</a:t>
            </a:r>
          </a:p>
          <a:p>
            <a:pPr marL="562722" indent="-562722">
              <a:buNone/>
            </a:pPr>
            <a:endParaRPr lang="en-US" altLang="zh-TW" sz="738" dirty="0">
              <a:ea typeface="新細明體" panose="02020500000000000000" pitchFamily="18" charset="-120"/>
            </a:endParaRPr>
          </a:p>
          <a:p>
            <a:pPr marL="562722" indent="-562722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Consistency</a:t>
            </a:r>
          </a:p>
          <a:p>
            <a:pPr marL="562722" indent="-562722"/>
            <a:r>
              <a:rPr lang="en-US" altLang="zh-TW" sz="2215" dirty="0">
                <a:ea typeface="新細明體" panose="02020500000000000000" pitchFamily="18" charset="-120"/>
              </a:rPr>
              <a:t>Players will believe in any type of behavior in a game world no </a:t>
            </a:r>
          </a:p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matter how ridiculous it could be, so long as it is </a:t>
            </a:r>
            <a:r>
              <a:rPr lang="en-US" altLang="zh-TW" sz="2215" dirty="0" smtClean="0">
                <a:ea typeface="新細明體" panose="02020500000000000000" pitchFamily="18" charset="-120"/>
              </a:rPr>
              <a:t>consistent.</a:t>
            </a:r>
            <a:endParaRPr lang="en-US" altLang="zh-TW" sz="2215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25142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II. The Design Process</a:t>
            </a:r>
            <a:endParaRPr lang="en-US" altLang="en-US"/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229600" cy="4177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585">
                <a:ea typeface="新細明體" panose="02020500000000000000" pitchFamily="18" charset="-120"/>
              </a:rPr>
              <a:t>Making up your initial idea</a:t>
            </a:r>
          </a:p>
          <a:p>
            <a:r>
              <a:rPr lang="en-US" altLang="en-US" sz="2585">
                <a:ea typeface="新細明體" panose="02020500000000000000" pitchFamily="18" charset="-120"/>
              </a:rPr>
              <a:t>Expanding your initial idea</a:t>
            </a:r>
          </a:p>
          <a:p>
            <a:r>
              <a:rPr lang="en-US" altLang="en-US" sz="2585">
                <a:ea typeface="新細明體" panose="02020500000000000000" pitchFamily="18" charset="-120"/>
              </a:rPr>
              <a:t>Summarizing your idea</a:t>
            </a:r>
          </a:p>
          <a:p>
            <a:r>
              <a:rPr lang="en-US" altLang="en-US" sz="2585">
                <a:ea typeface="新細明體" panose="02020500000000000000" pitchFamily="18" charset="-120"/>
              </a:rPr>
              <a:t>Developing your idea</a:t>
            </a:r>
          </a:p>
          <a:p>
            <a:r>
              <a:rPr lang="en-US" altLang="en-US" sz="2585">
                <a:ea typeface="新細明體" panose="02020500000000000000" pitchFamily="18" charset="-120"/>
              </a:rPr>
              <a:t>Documenting your idea</a:t>
            </a:r>
          </a:p>
        </p:txBody>
      </p:sp>
    </p:spTree>
    <p:extLst>
      <p:ext uri="{BB962C8B-B14F-4D97-AF65-F5344CB8AC3E}">
        <p14:creationId xmlns:p14="http://schemas.microsoft.com/office/powerpoint/2010/main" val="340252937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(1) Making up your initial idea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Sources to make up the initial spark</a:t>
            </a:r>
            <a:endParaRPr lang="en-US" altLang="zh-TW" sz="2215">
              <a:ea typeface="新細明體" panose="02020500000000000000" pitchFamily="18" charset="-120"/>
            </a:endParaRP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1.	Existing Intellectual Property (IP)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- Some games come from an existing idea, including films,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  TV, comics, sports, or even existing computer games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- E.g., Pokemon, etc.</a:t>
            </a:r>
          </a:p>
        </p:txBody>
      </p:sp>
      <p:pic>
        <p:nvPicPr>
          <p:cNvPr id="39117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50000"/>
          <a:stretch>
            <a:fillRect/>
          </a:stretch>
        </p:blipFill>
        <p:spPr bwMode="auto">
          <a:xfrm>
            <a:off x="3938954" y="4072304"/>
            <a:ext cx="5064369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1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3" y="3921370"/>
            <a:ext cx="2180492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06651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FontTx/>
              <a:buAutoNum type="arabicPeriod" startAt="2"/>
            </a:pPr>
            <a:r>
              <a:rPr lang="en-US" altLang="zh-TW" sz="2215">
                <a:ea typeface="新細明體" panose="02020500000000000000" pitchFamily="18" charset="-120"/>
              </a:rPr>
              <a:t>Similar theme (‘me too’ products)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- If company A has a successful game, company B might 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  direct its game designers to make a similar product; but 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  need to have enough difference to avoid copyright problem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- E.g., Unreal Tournament and Quake 3 (released 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  within days) – both are FPS + multiplayer</a:t>
            </a:r>
          </a:p>
        </p:txBody>
      </p:sp>
      <p:pic>
        <p:nvPicPr>
          <p:cNvPr id="38810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7777" r="5833" b="7777"/>
          <a:stretch>
            <a:fillRect/>
          </a:stretch>
        </p:blipFill>
        <p:spPr bwMode="auto">
          <a:xfrm>
            <a:off x="2387112" y="4202724"/>
            <a:ext cx="2180492" cy="170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810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281" y="4173416"/>
            <a:ext cx="2180492" cy="174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8105" name="Text Box 9"/>
          <p:cNvSpPr txBox="1">
            <a:spLocks noChangeArrowheads="1"/>
          </p:cNvSpPr>
          <p:nvPr/>
        </p:nvSpPr>
        <p:spPr bwMode="auto">
          <a:xfrm>
            <a:off x="626471" y="4658291"/>
            <a:ext cx="1720343" cy="7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 dirty="0"/>
              <a:t>Unreal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 dirty="0"/>
              <a:t>Tournament</a:t>
            </a:r>
          </a:p>
        </p:txBody>
      </p:sp>
      <p:sp>
        <p:nvSpPr>
          <p:cNvPr id="388106" name="Text Box 10"/>
          <p:cNvSpPr txBox="1">
            <a:spLocks noChangeArrowheads="1"/>
          </p:cNvSpPr>
          <p:nvPr/>
        </p:nvSpPr>
        <p:spPr bwMode="auto">
          <a:xfrm>
            <a:off x="6969369" y="4835769"/>
            <a:ext cx="1261884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TW" sz="2215"/>
              <a:t>Quake 3</a:t>
            </a:r>
          </a:p>
        </p:txBody>
      </p:sp>
      <p:sp>
        <p:nvSpPr>
          <p:cNvPr id="388109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(1) Making up your initial idea</a:t>
            </a:r>
          </a:p>
        </p:txBody>
      </p:sp>
    </p:spTree>
    <p:extLst>
      <p:ext uri="{BB962C8B-B14F-4D97-AF65-F5344CB8AC3E}">
        <p14:creationId xmlns:p14="http://schemas.microsoft.com/office/powerpoint/2010/main" val="5838747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3.	Mix and Match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- These ideas come from the “What if” question?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- Transposition of one story into a different age or setting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- For example, Lego Star Wars – play through a popular 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  story using Lego miniatures, etc.</a:t>
            </a:r>
          </a:p>
        </p:txBody>
      </p:sp>
      <p:pic>
        <p:nvPicPr>
          <p:cNvPr id="3901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39" y="3840774"/>
            <a:ext cx="2813538" cy="195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015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85" y="3851031"/>
            <a:ext cx="295421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0155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(1) Making up your initial idea</a:t>
            </a:r>
          </a:p>
        </p:txBody>
      </p:sp>
    </p:spTree>
    <p:extLst>
      <p:ext uri="{BB962C8B-B14F-4D97-AF65-F5344CB8AC3E}">
        <p14:creationId xmlns:p14="http://schemas.microsoft.com/office/powerpoint/2010/main" val="313434430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4.	Brand new idea</a:t>
            </a:r>
          </a:p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- Rarest and </a:t>
            </a:r>
            <a:r>
              <a:rPr lang="en-US" altLang="zh-TW" sz="2215" dirty="0" smtClean="0">
                <a:ea typeface="新細明體" panose="02020500000000000000" pitchFamily="18" charset="-120"/>
              </a:rPr>
              <a:t>riskiest </a:t>
            </a:r>
            <a:r>
              <a:rPr lang="en-US" altLang="zh-TW" sz="2215" b="1" dirty="0" smtClean="0">
                <a:ea typeface="新細明體" panose="02020500000000000000" pitchFamily="18" charset="-120"/>
              </a:rPr>
              <a:t>(for industry but not for this class!)</a:t>
            </a:r>
            <a:endParaRPr lang="en-US" altLang="zh-TW" sz="2215" b="1" dirty="0">
              <a:ea typeface="新細明體" panose="02020500000000000000" pitchFamily="18" charset="-120"/>
            </a:endParaRPr>
          </a:p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- Good examples: Tetris and Mario Bros.</a:t>
            </a:r>
          </a:p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- Creativity and breakthrough are the keys</a:t>
            </a:r>
          </a:p>
        </p:txBody>
      </p:sp>
      <p:pic>
        <p:nvPicPr>
          <p:cNvPr id="392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77" y="3429000"/>
            <a:ext cx="2461846" cy="246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2197" name="Picture 5" descr="Super Mario Bros, the best selling video game of all time.">
            <a:hlinkClick r:id="rId3" tooltip="Super Mario Bros, the best selling video game of all time.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46585"/>
            <a:ext cx="2743200" cy="240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2199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(1) Making up your initial idea</a:t>
            </a:r>
          </a:p>
        </p:txBody>
      </p:sp>
    </p:spTree>
    <p:extLst>
      <p:ext uri="{BB962C8B-B14F-4D97-AF65-F5344CB8AC3E}">
        <p14:creationId xmlns:p14="http://schemas.microsoft.com/office/powerpoint/2010/main" val="121552231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(2) Expanding your idea</a:t>
            </a:r>
          </a:p>
        </p:txBody>
      </p:sp>
      <p:sp>
        <p:nvSpPr>
          <p:cNvPr id="393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FontTx/>
              <a:buAutoNum type="arabicPeriod"/>
            </a:pPr>
            <a:r>
              <a:rPr lang="en-US" altLang="zh-TW" sz="2215">
                <a:ea typeface="新細明體" panose="02020500000000000000" pitchFamily="18" charset="-120"/>
              </a:rPr>
              <a:t>Cultivating Inspiration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Exposure to wide range of experience: literature, art, philosophy, history, films, TV, etc.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>
                <a:ea typeface="新細明體" panose="02020500000000000000" pitchFamily="18" charset="-120"/>
              </a:rPr>
              <a:t>Sketchbooks and notebooks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It is a good practice for designers to have their own sketchbooks or notebooks to regularly document (in the form of sketch, photos, movies, etc.) whatever they encountered and thought of</a:t>
            </a:r>
          </a:p>
        </p:txBody>
      </p:sp>
      <p:pic>
        <p:nvPicPr>
          <p:cNvPr id="393230" name="Picture 14" descr="Black Sketchbooks">
            <a:hlinkClick r:id="rId2" tooltip="Black Sketchbooks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54" y="4132384"/>
            <a:ext cx="1899138" cy="185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3233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969" y="4062046"/>
            <a:ext cx="2461846" cy="184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37880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(2) Expanding your idea</a:t>
            </a:r>
          </a:p>
        </p:txBody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3.	Game Development conferences: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Game Developers Conference (GDC): </a:t>
            </a:r>
            <a:r>
              <a:rPr lang="en-US" altLang="zh-TW" sz="1846">
                <a:ea typeface="新細明體" panose="02020500000000000000" pitchFamily="18" charset="-120"/>
                <a:hlinkClick r:id="rId2"/>
              </a:rPr>
              <a:t>http://www.gdconf.com/</a:t>
            </a:r>
            <a:endParaRPr lang="en-US" altLang="zh-TW" sz="1846">
              <a:ea typeface="新細明體" panose="02020500000000000000" pitchFamily="18" charset="-120"/>
            </a:endParaRP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Independent games festival (IGF): by independent game developers </a:t>
            </a:r>
          </a:p>
          <a:p>
            <a:pPr marL="914423" lvl="1" indent="-492382">
              <a:buNone/>
            </a:pPr>
            <a:r>
              <a:rPr lang="en-US" altLang="zh-TW" sz="1846">
                <a:ea typeface="新細明體" panose="02020500000000000000" pitchFamily="18" charset="-120"/>
              </a:rPr>
              <a:t>	working on smaller-scale games mainly on web browsers, PCs, or </a:t>
            </a:r>
          </a:p>
          <a:p>
            <a:pPr marL="914423" lvl="1" indent="-492382">
              <a:buNone/>
            </a:pPr>
            <a:r>
              <a:rPr lang="en-US" altLang="zh-TW" sz="1846">
                <a:ea typeface="新細明體" panose="02020500000000000000" pitchFamily="18" charset="-120"/>
              </a:rPr>
              <a:t>	mobile phones </a:t>
            </a:r>
            <a:r>
              <a:rPr lang="en-US" altLang="zh-TW" sz="1846">
                <a:ea typeface="新細明體" panose="02020500000000000000" pitchFamily="18" charset="-120"/>
                <a:hlinkClick r:id="rId3"/>
              </a:rPr>
              <a:t>http://www.igf.com</a:t>
            </a:r>
            <a:endParaRPr lang="en-US" altLang="zh-TW" sz="1846">
              <a:ea typeface="新細明體" panose="02020500000000000000" pitchFamily="18" charset="-120"/>
            </a:endParaRPr>
          </a:p>
        </p:txBody>
      </p:sp>
      <p:pic>
        <p:nvPicPr>
          <p:cNvPr id="398340" name="Picture 4" descr="INDEPENDENT GAMES FESTIVAL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661" y="3886200"/>
            <a:ext cx="3024554" cy="11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8342" name="Picture 6" descr="Game Developers Conference">
            <a:hlinkClick r:id="rId2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46" y="3861289"/>
            <a:ext cx="2743200" cy="111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030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I. The Design Theory</a:t>
            </a:r>
            <a:endParaRPr lang="en-US" altLang="en-US"/>
          </a:p>
        </p:txBody>
      </p:sp>
      <p:sp>
        <p:nvSpPr>
          <p:cNvPr id="36147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229600" cy="4177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en-US" sz="2585">
                <a:ea typeface="新細明體" panose="02020500000000000000" pitchFamily="18" charset="-120"/>
              </a:rPr>
              <a:t>Previous lecture: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585">
                <a:ea typeface="新細明體" panose="02020500000000000000" pitchFamily="18" charset="-120"/>
              </a:rPr>
              <a:t>Game Category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585">
                <a:ea typeface="新細明體" panose="02020500000000000000" pitchFamily="18" charset="-120"/>
              </a:rPr>
              <a:t>Game Platform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585">
                <a:ea typeface="新細明體" panose="02020500000000000000" pitchFamily="18" charset="-120"/>
              </a:rPr>
              <a:t>Game Mechanics</a:t>
            </a:r>
          </a:p>
          <a:p>
            <a:pPr marL="562722" indent="-562722">
              <a:buFontTx/>
              <a:buAutoNum type="arabicPeriod"/>
            </a:pPr>
            <a:endParaRPr lang="en-US" altLang="zh-TW" sz="2585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868581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(2) Expanding your idea</a:t>
            </a:r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FontTx/>
              <a:buAutoNum type="arabicPeriod" startAt="4"/>
            </a:pPr>
            <a:r>
              <a:rPr lang="en-US" altLang="zh-TW" sz="2215" dirty="0">
                <a:ea typeface="新細明體" panose="02020500000000000000" pitchFamily="18" charset="-120"/>
              </a:rPr>
              <a:t>Look for similar games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Unless you have a unique and brand-new idea, there should be similar games for you to compare: game theme, game mechanics, etc.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Search for the related game review comment; learn from it and avoid the problems in previous games</a:t>
            </a:r>
          </a:p>
          <a:p>
            <a:pPr marL="562722" indent="-562722">
              <a:buFontTx/>
              <a:buAutoNum type="arabicPeriod" startAt="4"/>
            </a:pPr>
            <a:r>
              <a:rPr lang="en-US" altLang="zh-TW" sz="2215" dirty="0">
                <a:ea typeface="新細明體" panose="02020500000000000000" pitchFamily="18" charset="-120"/>
              </a:rPr>
              <a:t>Look at the Internet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Wikipedia, google, etc. to broaden your knowledge related to your initial </a:t>
            </a:r>
            <a:r>
              <a:rPr lang="en-US" altLang="zh-TW" sz="1846" dirty="0" smtClean="0">
                <a:ea typeface="新細明體" panose="02020500000000000000" pitchFamily="18" charset="-120"/>
              </a:rPr>
              <a:t>idea</a:t>
            </a:r>
            <a:endParaRPr lang="en-US" altLang="zh-TW" sz="1846" dirty="0">
              <a:ea typeface="新細明體" panose="02020500000000000000" pitchFamily="18" charset="-120"/>
            </a:endParaRPr>
          </a:p>
        </p:txBody>
      </p:sp>
      <p:pic>
        <p:nvPicPr>
          <p:cNvPr id="394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"/>
          <a:stretch>
            <a:fillRect/>
          </a:stretch>
        </p:blipFill>
        <p:spPr bwMode="auto">
          <a:xfrm>
            <a:off x="7010400" y="4536831"/>
            <a:ext cx="1160585" cy="1354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424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15" y="4554416"/>
            <a:ext cx="1969477" cy="95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6084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(3) Summarizing your idea</a:t>
            </a:r>
          </a:p>
        </p:txBody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248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Important questions to answer: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Can you describe your game concisely in one paragraph?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Highlight the </a:t>
            </a:r>
            <a:r>
              <a:rPr lang="en-US" altLang="zh-TW" sz="1846" b="1" dirty="0">
                <a:ea typeface="新細明體" panose="02020500000000000000" pitchFamily="18" charset="-120"/>
              </a:rPr>
              <a:t>Premise</a:t>
            </a:r>
            <a:r>
              <a:rPr lang="en-US" altLang="zh-TW" sz="1846" dirty="0">
                <a:ea typeface="新細明體" panose="02020500000000000000" pitchFamily="18" charset="-120"/>
              </a:rPr>
              <a:t> of your game (important: games without an early version), any</a:t>
            </a:r>
            <a:r>
              <a:rPr lang="en-US" altLang="zh-TW" sz="1846" b="1" dirty="0">
                <a:ea typeface="新細明體" panose="02020500000000000000" pitchFamily="18" charset="-120"/>
              </a:rPr>
              <a:t> unique feature</a:t>
            </a:r>
            <a:r>
              <a:rPr lang="en-US" altLang="zh-TW" sz="1846" dirty="0">
                <a:ea typeface="新細明體" panose="02020500000000000000" pitchFamily="18" charset="-120"/>
              </a:rPr>
              <a:t>, and its </a:t>
            </a:r>
            <a:r>
              <a:rPr lang="en-US" altLang="zh-TW" sz="1846" b="1" dirty="0">
                <a:ea typeface="新細明體" panose="02020500000000000000" pitchFamily="18" charset="-120"/>
              </a:rPr>
              <a:t>potential</a:t>
            </a:r>
            <a:r>
              <a:rPr lang="en-US" altLang="zh-TW" sz="1846" dirty="0">
                <a:ea typeface="新細明體" panose="02020500000000000000" pitchFamily="18" charset="-120"/>
              </a:rPr>
              <a:t> in the </a:t>
            </a:r>
            <a:r>
              <a:rPr lang="en-US" altLang="zh-TW" sz="1846" dirty="0" smtClean="0">
                <a:ea typeface="新細明體" panose="02020500000000000000" pitchFamily="18" charset="-120"/>
              </a:rPr>
              <a:t>market</a:t>
            </a:r>
          </a:p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2.	Can you summarize the story?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A short paragraph capturing the essence of the storyline and allows to understand how to 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Example? Film summary.</a:t>
            </a:r>
          </a:p>
          <a:p>
            <a:pPr marL="562722" indent="-562722">
              <a:buFontTx/>
              <a:buAutoNum type="arabicPeriod" startAt="3"/>
            </a:pPr>
            <a:r>
              <a:rPr lang="en-US" altLang="zh-TW" sz="2215" dirty="0">
                <a:ea typeface="新細明體" panose="02020500000000000000" pitchFamily="18" charset="-120"/>
              </a:rPr>
              <a:t>Which platform?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 smtClean="0">
                <a:ea typeface="新細明體" panose="02020500000000000000" pitchFamily="18" charset="-120"/>
              </a:rPr>
              <a:t>Unless using a multiplatform engine (e.g., </a:t>
            </a:r>
            <a:r>
              <a:rPr lang="en-US" altLang="zh-TW" sz="1846" dirty="0" err="1" smtClean="0">
                <a:ea typeface="新細明體" panose="02020500000000000000" pitchFamily="18" charset="-120"/>
              </a:rPr>
              <a:t>WebGL</a:t>
            </a:r>
            <a:r>
              <a:rPr lang="en-US" altLang="zh-TW" sz="1846" dirty="0" smtClean="0">
                <a:ea typeface="新細明體" panose="02020500000000000000" pitchFamily="18" charset="-120"/>
              </a:rPr>
              <a:t>),</a:t>
            </a:r>
            <a:br>
              <a:rPr lang="en-US" altLang="zh-TW" sz="1846" dirty="0" smtClean="0">
                <a:ea typeface="新細明體" panose="02020500000000000000" pitchFamily="18" charset="-120"/>
              </a:rPr>
            </a:br>
            <a:r>
              <a:rPr lang="en-US" altLang="zh-TW" sz="1846" dirty="0" smtClean="0">
                <a:ea typeface="新細明體" panose="02020500000000000000" pitchFamily="18" charset="-120"/>
              </a:rPr>
              <a:t>try </a:t>
            </a:r>
            <a:r>
              <a:rPr lang="en-US" altLang="zh-TW" sz="1846" dirty="0">
                <a:ea typeface="新細明體" panose="02020500000000000000" pitchFamily="18" charset="-120"/>
              </a:rPr>
              <a:t>not to stretch your game to fit everything at the </a:t>
            </a:r>
            <a:r>
              <a:rPr lang="en-US" altLang="zh-TW" sz="1846" dirty="0" smtClean="0">
                <a:ea typeface="新細明體" panose="02020500000000000000" pitchFamily="18" charset="-120"/>
              </a:rPr>
              <a:t>beginning</a:t>
            </a:r>
          </a:p>
          <a:p>
            <a:pPr marL="914423" lvl="1" indent="-492382">
              <a:buFontTx/>
              <a:buChar char="•"/>
            </a:pPr>
            <a:endParaRPr lang="en-US" altLang="zh-TW" sz="1846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657529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408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38" y="4062046"/>
            <a:ext cx="2532185" cy="183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(3) Summarizing your idea</a:t>
            </a:r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4.	What is the target audience?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Age range? Personality?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Entertainment Software Rating Board (ESRB): </a:t>
            </a:r>
            <a:r>
              <a:rPr lang="en-US" altLang="zh-TW" sz="1846">
                <a:ea typeface="新細明體" panose="02020500000000000000" pitchFamily="18" charset="-120"/>
                <a:hlinkClick r:id="rId3"/>
              </a:rPr>
              <a:t>http://www.esrb.org/</a:t>
            </a:r>
            <a:endParaRPr lang="en-US" altLang="zh-TW" sz="1846">
              <a:ea typeface="新細明體" panose="02020500000000000000" pitchFamily="18" charset="-120"/>
            </a:endParaRPr>
          </a:p>
          <a:p>
            <a:pPr marL="914423" lvl="1" indent="-492382">
              <a:buNone/>
            </a:pPr>
            <a:r>
              <a:rPr lang="en-US" altLang="zh-TW" sz="1846">
                <a:ea typeface="新細明體" panose="02020500000000000000" pitchFamily="18" charset="-120"/>
              </a:rPr>
              <a:t>	A non-profit organization – assign international ratings to software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This affects the kinds of contents you can put in your software:</a:t>
            </a:r>
          </a:p>
          <a:p>
            <a:pPr marL="914423" lvl="1" indent="-492382">
              <a:buNone/>
            </a:pPr>
            <a:r>
              <a:rPr lang="en-US" altLang="zh-TW" sz="1846">
                <a:ea typeface="新細明體" panose="02020500000000000000" pitchFamily="18" charset="-120"/>
              </a:rPr>
              <a:t>	The presentation style? Cartoon? Realistic? Level of violence?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5.	What is the game category?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See previous lecture notes</a:t>
            </a:r>
          </a:p>
        </p:txBody>
      </p:sp>
      <p:sp>
        <p:nvSpPr>
          <p:cNvPr id="400390" name="Oval 6"/>
          <p:cNvSpPr>
            <a:spLocks noChangeArrowheads="1"/>
          </p:cNvSpPr>
          <p:nvPr/>
        </p:nvSpPr>
        <p:spPr bwMode="auto">
          <a:xfrm>
            <a:off x="4923692" y="5468816"/>
            <a:ext cx="492369" cy="492369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="ctr"/>
          <a:lstStyle/>
          <a:p>
            <a:endParaRPr lang="en-US"/>
          </a:p>
        </p:txBody>
      </p:sp>
      <p:pic>
        <p:nvPicPr>
          <p:cNvPr id="40039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031" y="1504951"/>
            <a:ext cx="633046" cy="9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400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7" y="1504951"/>
            <a:ext cx="633046" cy="9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401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123" y="1504951"/>
            <a:ext cx="633046" cy="9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402" name="Picture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69" y="1504951"/>
            <a:ext cx="633046" cy="9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403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215" y="1504951"/>
            <a:ext cx="633046" cy="9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404" name="Picture 2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262" y="1504951"/>
            <a:ext cx="633046" cy="93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410" name="Picture 2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562" y="3789485"/>
            <a:ext cx="1551843" cy="21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411" name="Oval 27"/>
          <p:cNvSpPr>
            <a:spLocks noChangeArrowheads="1"/>
          </p:cNvSpPr>
          <p:nvPr/>
        </p:nvSpPr>
        <p:spPr bwMode="auto">
          <a:xfrm>
            <a:off x="7033846" y="5565531"/>
            <a:ext cx="492369" cy="492369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9934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(4) Developing your idea</a:t>
            </a:r>
          </a:p>
        </p:txBody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After you make up your initial game design, next step is to 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consider the </a:t>
            </a:r>
            <a:r>
              <a:rPr lang="en-US" altLang="zh-TW" sz="2215" b="1">
                <a:ea typeface="新細明體" panose="02020500000000000000" pitchFamily="18" charset="-120"/>
              </a:rPr>
              <a:t>detail</a:t>
            </a:r>
            <a:r>
              <a:rPr lang="en-US" altLang="zh-TW" sz="2215">
                <a:ea typeface="新細明體" panose="02020500000000000000" pitchFamily="18" charset="-120"/>
              </a:rPr>
              <a:t>: </a:t>
            </a:r>
            <a:r>
              <a:rPr lang="en-US" altLang="zh-TW" sz="2215" b="1">
                <a:ea typeface="新細明體" panose="02020500000000000000" pitchFamily="18" charset="-120"/>
              </a:rPr>
              <a:t>research </a:t>
            </a:r>
            <a:r>
              <a:rPr lang="en-US" altLang="zh-TW" sz="2215">
                <a:ea typeface="新細明體" panose="02020500000000000000" pitchFamily="18" charset="-120"/>
              </a:rPr>
              <a:t>and </a:t>
            </a:r>
            <a:r>
              <a:rPr lang="en-US" altLang="zh-TW" sz="2215" b="1">
                <a:ea typeface="新細明體" panose="02020500000000000000" pitchFamily="18" charset="-120"/>
              </a:rPr>
              <a:t>gather material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>
                <a:ea typeface="新細明體" panose="02020500000000000000" pitchFamily="18" charset="-120"/>
              </a:rPr>
              <a:t>Game design sites: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  <a:hlinkClick r:id="rId2"/>
              </a:rPr>
              <a:t>www.gamasutra.com</a:t>
            </a:r>
            <a:endParaRPr lang="en-US" altLang="zh-TW" sz="1846">
              <a:ea typeface="新細明體" panose="02020500000000000000" pitchFamily="18" charset="-120"/>
            </a:endParaRPr>
          </a:p>
        </p:txBody>
      </p:sp>
      <p:pic>
        <p:nvPicPr>
          <p:cNvPr id="396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63" b="60138"/>
          <a:stretch>
            <a:fillRect/>
          </a:stretch>
        </p:blipFill>
        <p:spPr bwMode="auto">
          <a:xfrm>
            <a:off x="1899138" y="3358662"/>
            <a:ext cx="5134708" cy="2461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085115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(4) Developing your idea</a:t>
            </a:r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2.	Gathering related material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Taking photos yourselves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Gathering images and animations from the Internet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Good for designing textures, game characters, and environments in the game space</a:t>
            </a:r>
          </a:p>
          <a:p>
            <a:pPr marL="562722" indent="-562722">
              <a:buFontTx/>
              <a:buAutoNum type="arabicPeriod" startAt="3"/>
            </a:pPr>
            <a:r>
              <a:rPr lang="en-US" altLang="zh-TW" sz="2215">
                <a:ea typeface="新細明體" panose="02020500000000000000" pitchFamily="18" charset="-120"/>
              </a:rPr>
              <a:t>Keep references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For material you have gathered (e.g., photos, animations, design ideas, game review, etc.), it is a good practice to make the references: where you get them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This is not only good for maintenance, but also for you to re-search those places in the future</a:t>
            </a:r>
          </a:p>
          <a:p>
            <a:pPr marL="914423" lvl="1" indent="-492382">
              <a:buFontTx/>
              <a:buChar char="•"/>
            </a:pPr>
            <a:endParaRPr lang="en-US" altLang="zh-TW" sz="1846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154121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(4) Developing your idea</a:t>
            </a:r>
          </a:p>
        </p:txBody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4.	Detailed designs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Character design: appearance, behavior, etc.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Environment design: texture, lighting, scale, objects, etc.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Level design:</a:t>
            </a:r>
          </a:p>
          <a:p>
            <a:pPr marL="1266124" lvl="2" indent="-422041"/>
            <a:r>
              <a:rPr lang="en-US" altLang="zh-TW" sz="1662" dirty="0">
                <a:ea typeface="新細明體" panose="02020500000000000000" pitchFamily="18" charset="-120"/>
              </a:rPr>
              <a:t>Subdividing the story and objectives in each level</a:t>
            </a:r>
          </a:p>
          <a:p>
            <a:pPr marL="1266124" lvl="2" indent="-422041"/>
            <a:r>
              <a:rPr lang="en-US" altLang="zh-TW" sz="1662" dirty="0">
                <a:ea typeface="新細明體" panose="02020500000000000000" pitchFamily="18" charset="-120"/>
              </a:rPr>
              <a:t>Document: Maps, timing, flowcharts, etc.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User interface design and User Interaction:</a:t>
            </a:r>
          </a:p>
          <a:p>
            <a:pPr marL="1266124" lvl="2" indent="-422041"/>
            <a:r>
              <a:rPr lang="en-US" altLang="zh-TW" sz="1662" dirty="0">
                <a:ea typeface="新細明體" panose="02020500000000000000" pitchFamily="18" charset="-120"/>
              </a:rPr>
              <a:t>Organize the screen: play area, map, information, etc.</a:t>
            </a:r>
          </a:p>
          <a:p>
            <a:pPr marL="1266124" lvl="2" indent="-422041"/>
            <a:r>
              <a:rPr lang="en-US" altLang="zh-TW" sz="1662" dirty="0">
                <a:ea typeface="新細明體" panose="02020500000000000000" pitchFamily="18" charset="-120"/>
              </a:rPr>
              <a:t>Input and feedback: Keyboard, joystick, mouse, joypad, etc.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Audio and Music design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 dirty="0">
                <a:ea typeface="新細明體" panose="02020500000000000000" pitchFamily="18" charset="-120"/>
              </a:rPr>
              <a:t>Game physics and AI needed in your game</a:t>
            </a:r>
          </a:p>
          <a:p>
            <a:pPr marL="1266124" lvl="2" indent="-422041"/>
            <a:r>
              <a:rPr lang="en-US" altLang="zh-TW" sz="1662" dirty="0">
                <a:ea typeface="新細明體" panose="02020500000000000000" pitchFamily="18" charset="-120"/>
              </a:rPr>
              <a:t>Algorithms to animate and control </a:t>
            </a:r>
            <a:r>
              <a:rPr lang="en-US" altLang="zh-TW" sz="1662" dirty="0" smtClean="0">
                <a:ea typeface="新細明體" panose="02020500000000000000" pitchFamily="18" charset="-120"/>
              </a:rPr>
              <a:t>objects</a:t>
            </a:r>
            <a:endParaRPr lang="en-US" altLang="zh-TW" sz="1662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125436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(5) Documenting your idea</a:t>
            </a:r>
          </a:p>
        </p:txBody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Basic rules: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Be concise and accurate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Clearly state the overall integrated design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Cover all major issues: game play, game world, etc. (see next </a:t>
            </a:r>
            <a:r>
              <a:rPr lang="en-US" altLang="zh-TW" sz="2215" dirty="0" smtClean="0">
                <a:ea typeface="新細明體" panose="02020500000000000000" pitchFamily="18" charset="-120"/>
              </a:rPr>
              <a:t>slide)</a:t>
            </a:r>
            <a:endParaRPr lang="en-US" altLang="zh-TW" sz="2215" dirty="0">
              <a:ea typeface="新細明體" panose="02020500000000000000" pitchFamily="18" charset="-120"/>
            </a:endParaRP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Do not promise what you cannot deliver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Proofreading: Check spelling and grammar</a:t>
            </a:r>
          </a:p>
        </p:txBody>
      </p:sp>
    </p:spTree>
    <p:extLst>
      <p:ext uri="{BB962C8B-B14F-4D97-AF65-F5344CB8AC3E}">
        <p14:creationId xmlns:p14="http://schemas.microsoft.com/office/powerpoint/2010/main" val="372402378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(5) Documenting your idea</a:t>
            </a:r>
          </a:p>
        </p:txBody>
      </p:sp>
      <p:sp>
        <p:nvSpPr>
          <p:cNvPr id="40448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In game design, we have </a:t>
            </a:r>
            <a:r>
              <a:rPr lang="en-US" altLang="zh-TW" sz="2215" b="1">
                <a:ea typeface="新細明體" panose="02020500000000000000" pitchFamily="18" charset="-120"/>
              </a:rPr>
              <a:t>Game Design Document</a:t>
            </a:r>
            <a:r>
              <a:rPr lang="en-US" altLang="zh-TW" sz="2215">
                <a:ea typeface="新細明體" panose="02020500000000000000" pitchFamily="18" charset="-120"/>
              </a:rPr>
              <a:t> (GDD) - 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It is a detailed design specification:</a:t>
            </a:r>
          </a:p>
          <a:p>
            <a:pPr marL="562722" indent="-562722"/>
            <a:r>
              <a:rPr lang="en-US" altLang="zh-TW" sz="2215">
                <a:ea typeface="新細明體" panose="02020500000000000000" pitchFamily="18" charset="-120"/>
              </a:rPr>
              <a:t>Front section: game name, company name, game category, platform, target age group, date, etc.</a:t>
            </a:r>
          </a:p>
          <a:p>
            <a:pPr marL="562722" indent="-562722"/>
            <a:r>
              <a:rPr lang="en-US" altLang="zh-TW" sz="2215">
                <a:ea typeface="新細明體" panose="02020500000000000000" pitchFamily="18" charset="-120"/>
              </a:rPr>
              <a:t>Story synopsis: a short breakdown of the story</a:t>
            </a:r>
          </a:p>
          <a:p>
            <a:pPr marL="562722" indent="-562722"/>
            <a:r>
              <a:rPr lang="en-US" altLang="zh-TW" sz="2215">
                <a:ea typeface="新細明體" panose="02020500000000000000" pitchFamily="18" charset="-120"/>
              </a:rPr>
              <a:t>Artwork: visual appearance – game characters, world, etc.</a:t>
            </a:r>
          </a:p>
          <a:p>
            <a:pPr marL="562722" indent="-562722"/>
            <a:r>
              <a:rPr lang="en-US" altLang="zh-TW" sz="2215">
                <a:ea typeface="新細明體" panose="02020500000000000000" pitchFamily="18" charset="-120"/>
              </a:rPr>
              <a:t>Game design: objective, game mechanics, controls, interface design, character movement, etc.</a:t>
            </a:r>
          </a:p>
        </p:txBody>
      </p:sp>
    </p:spTree>
    <p:extLst>
      <p:ext uri="{BB962C8B-B14F-4D97-AF65-F5344CB8AC3E}">
        <p14:creationId xmlns:p14="http://schemas.microsoft.com/office/powerpoint/2010/main" val="120820524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III. The Design Production</a:t>
            </a:r>
            <a:endParaRPr lang="en-US" altLang="en-US"/>
          </a:p>
        </p:txBody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229600" cy="4177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FontTx/>
              <a:buAutoNum type="arabicPeriod"/>
            </a:pPr>
            <a:r>
              <a:rPr lang="en-US" altLang="en-US" sz="2585" dirty="0">
                <a:ea typeface="新細明體" panose="02020500000000000000" pitchFamily="18" charset="-120"/>
              </a:rPr>
              <a:t>Organize </a:t>
            </a:r>
            <a:r>
              <a:rPr lang="en-US" altLang="en-US" sz="2585" dirty="0" smtClean="0">
                <a:ea typeface="新細明體" panose="02020500000000000000" pitchFamily="18" charset="-120"/>
              </a:rPr>
              <a:t>resources</a:t>
            </a:r>
            <a:endParaRPr lang="en-US" altLang="en-US" sz="2585" dirty="0">
              <a:ea typeface="新細明體" panose="02020500000000000000" pitchFamily="18" charset="-120"/>
            </a:endParaRPr>
          </a:p>
          <a:p>
            <a:pPr marL="562722" indent="-562722">
              <a:buFontTx/>
              <a:buAutoNum type="arabicPeriod"/>
            </a:pPr>
            <a:r>
              <a:rPr lang="en-US" altLang="en-US" sz="2585" dirty="0">
                <a:ea typeface="新細明體" panose="02020500000000000000" pitchFamily="18" charset="-120"/>
              </a:rPr>
              <a:t>Implementation Priority: </a:t>
            </a:r>
            <a:r>
              <a:rPr lang="en-US" altLang="en-US" sz="2585" dirty="0" err="1">
                <a:ea typeface="新細明體" panose="02020500000000000000" pitchFamily="18" charset="-120"/>
              </a:rPr>
              <a:t>Minimax</a:t>
            </a:r>
            <a:endParaRPr lang="en-US" altLang="en-US" sz="2585" dirty="0">
              <a:ea typeface="新細明體" panose="02020500000000000000" pitchFamily="18" charset="-120"/>
            </a:endParaRPr>
          </a:p>
          <a:p>
            <a:pPr marL="562722" indent="-562722">
              <a:buFontTx/>
              <a:buAutoNum type="arabicPeriod"/>
            </a:pPr>
            <a:r>
              <a:rPr lang="en-US" altLang="en-US" sz="2585" dirty="0">
                <a:ea typeface="新細明體" panose="02020500000000000000" pitchFamily="18" charset="-120"/>
              </a:rPr>
              <a:t>The Development Plan</a:t>
            </a:r>
          </a:p>
          <a:p>
            <a:pPr marL="562722" indent="-562722">
              <a:buFontTx/>
              <a:buAutoNum type="arabicPeriod"/>
            </a:pPr>
            <a:r>
              <a:rPr lang="en-US" altLang="en-US" sz="2585" dirty="0">
                <a:ea typeface="新細明體" panose="02020500000000000000" pitchFamily="18" charset="-120"/>
              </a:rPr>
              <a:t>Prototyping</a:t>
            </a:r>
          </a:p>
          <a:p>
            <a:pPr marL="562722" indent="-562722">
              <a:buFontTx/>
              <a:buAutoNum type="arabicPeriod"/>
            </a:pPr>
            <a:r>
              <a:rPr lang="en-US" altLang="en-US" sz="2585" dirty="0">
                <a:ea typeface="新細明體" panose="02020500000000000000" pitchFamily="18" charset="-120"/>
              </a:rPr>
              <a:t>Work out the Plan</a:t>
            </a:r>
          </a:p>
          <a:p>
            <a:pPr marL="562722" indent="-562722">
              <a:buFontTx/>
              <a:buAutoNum type="arabicPeriod"/>
            </a:pPr>
            <a:r>
              <a:rPr lang="en-US" altLang="en-US" sz="2585" dirty="0">
                <a:ea typeface="新細明體" panose="02020500000000000000" pitchFamily="18" charset="-120"/>
              </a:rPr>
              <a:t>Game Test and Game Deployment</a:t>
            </a:r>
          </a:p>
          <a:p>
            <a:pPr marL="562722" indent="-562722">
              <a:buFontTx/>
              <a:buAutoNum type="arabicPeriod"/>
            </a:pPr>
            <a:r>
              <a:rPr lang="en-US" altLang="en-US" sz="2585" dirty="0">
                <a:ea typeface="新細明體" panose="02020500000000000000" pitchFamily="18" charset="-120"/>
              </a:rPr>
              <a:t>Game Maintenance</a:t>
            </a:r>
          </a:p>
        </p:txBody>
      </p:sp>
    </p:spTree>
    <p:extLst>
      <p:ext uri="{BB962C8B-B14F-4D97-AF65-F5344CB8AC3E}">
        <p14:creationId xmlns:p14="http://schemas.microsoft.com/office/powerpoint/2010/main" val="157714976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 dirty="0">
                <a:ea typeface="新細明體" panose="02020500000000000000" pitchFamily="18" charset="-120"/>
              </a:rPr>
              <a:t>(1) Organize </a:t>
            </a:r>
            <a:r>
              <a:rPr lang="en-US" altLang="en-US" sz="3692" dirty="0" smtClean="0">
                <a:ea typeface="新細明體" panose="02020500000000000000" pitchFamily="18" charset="-120"/>
              </a:rPr>
              <a:t>Resources</a:t>
            </a:r>
            <a:endParaRPr lang="en-US" altLang="en-US" sz="3692" dirty="0">
              <a:ea typeface="新細明體" panose="02020500000000000000" pitchFamily="18" charset="-120"/>
            </a:endParaRP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 dirty="0" smtClean="0">
                <a:ea typeface="新細明體" panose="02020500000000000000" pitchFamily="18" charset="-120"/>
              </a:rPr>
              <a:t>Decide</a:t>
            </a:r>
            <a:r>
              <a:rPr lang="en-US" altLang="zh-TW" sz="2215" dirty="0">
                <a:ea typeface="新細明體" panose="02020500000000000000" pitchFamily="18" charset="-120"/>
              </a:rPr>
              <a:t>:</a:t>
            </a:r>
          </a:p>
          <a:p>
            <a:pPr marL="562722" indent="-562722"/>
            <a:r>
              <a:rPr lang="en-US" altLang="zh-TW" sz="2215" b="1" dirty="0">
                <a:ea typeface="新細明體" panose="02020500000000000000" pitchFamily="18" charset="-120"/>
              </a:rPr>
              <a:t>Human </a:t>
            </a:r>
            <a:r>
              <a:rPr lang="en-US" altLang="zh-TW" sz="2215" b="1" dirty="0" smtClean="0">
                <a:ea typeface="新細明體" panose="02020500000000000000" pitchFamily="18" charset="-120"/>
              </a:rPr>
              <a:t>resources</a:t>
            </a:r>
            <a:endParaRPr lang="en-US" altLang="zh-TW" sz="2215" b="1" dirty="0">
              <a:ea typeface="新細明體" panose="02020500000000000000" pitchFamily="18" charset="-120"/>
            </a:endParaRPr>
          </a:p>
          <a:p>
            <a:pPr marL="914423" lvl="1" indent="-492382"/>
            <a:r>
              <a:rPr lang="en-US" altLang="zh-TW" sz="1846" dirty="0">
                <a:ea typeface="新細明體" panose="02020500000000000000" pitchFamily="18" charset="-120"/>
              </a:rPr>
              <a:t>Who’s involved? (next </a:t>
            </a:r>
            <a:r>
              <a:rPr lang="en-US" altLang="zh-TW" sz="1846" dirty="0" smtClean="0">
                <a:ea typeface="新細明體" panose="02020500000000000000" pitchFamily="18" charset="-120"/>
              </a:rPr>
              <a:t>slide)</a:t>
            </a:r>
            <a:endParaRPr lang="en-US" altLang="zh-TW" sz="1846" dirty="0">
              <a:ea typeface="新細明體" panose="02020500000000000000" pitchFamily="18" charset="-120"/>
            </a:endParaRPr>
          </a:p>
          <a:p>
            <a:pPr marL="562722" indent="-562722"/>
            <a:r>
              <a:rPr lang="en-US" altLang="zh-TW" sz="2215" b="1" dirty="0">
                <a:ea typeface="新細明體" panose="02020500000000000000" pitchFamily="18" charset="-120"/>
              </a:rPr>
              <a:t>Development tools</a:t>
            </a:r>
          </a:p>
          <a:p>
            <a:pPr marL="914423" lvl="1" indent="-492382"/>
            <a:r>
              <a:rPr lang="en-US" altLang="zh-TW" sz="1846" dirty="0">
                <a:ea typeface="新細明體" panose="02020500000000000000" pitchFamily="18" charset="-120"/>
              </a:rPr>
              <a:t>Modeling tools, e.g., Maya, etc.</a:t>
            </a:r>
          </a:p>
          <a:p>
            <a:pPr marL="914423" lvl="1" indent="-492382"/>
            <a:r>
              <a:rPr lang="en-US" altLang="zh-TW" sz="1846" dirty="0">
                <a:ea typeface="新細明體" panose="02020500000000000000" pitchFamily="18" charset="-120"/>
              </a:rPr>
              <a:t>Texture tools, e.g., Photoshop, etc.</a:t>
            </a:r>
          </a:p>
          <a:p>
            <a:pPr marL="914423" lvl="1" indent="-492382"/>
            <a:r>
              <a:rPr lang="en-US" altLang="zh-TW" sz="1846" dirty="0">
                <a:ea typeface="新細明體" panose="02020500000000000000" pitchFamily="18" charset="-120"/>
              </a:rPr>
              <a:t>Audio tools</a:t>
            </a:r>
          </a:p>
          <a:p>
            <a:pPr marL="914423" lvl="1" indent="-492382"/>
            <a:r>
              <a:rPr lang="en-US" altLang="zh-TW" sz="1846" dirty="0">
                <a:ea typeface="新細明體" panose="02020500000000000000" pitchFamily="18" charset="-120"/>
              </a:rPr>
              <a:t>General Programming tools</a:t>
            </a:r>
          </a:p>
          <a:p>
            <a:pPr marL="914423" lvl="1" indent="-492382"/>
            <a:r>
              <a:rPr lang="en-US" altLang="zh-TW" sz="1846" dirty="0">
                <a:ea typeface="新細明體" panose="02020500000000000000" pitchFamily="18" charset="-120"/>
              </a:rPr>
              <a:t>3D Graphics programming API</a:t>
            </a:r>
          </a:p>
        </p:txBody>
      </p:sp>
      <p:pic>
        <p:nvPicPr>
          <p:cNvPr id="412676" name="Picture 4"/>
          <p:cNvPicPr>
            <a:picLocks noChangeAspect="1" noChangeArrowheads="1"/>
          </p:cNvPicPr>
          <p:nvPr/>
        </p:nvPicPr>
        <p:blipFill>
          <a:blip r:embed="rId2" cstate="print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838200"/>
            <a:ext cx="3764573" cy="5153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59271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229600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>
                <a:ea typeface="新細明體" panose="02020500000000000000" pitchFamily="18" charset="-120"/>
              </a:rPr>
              <a:t>I. The Design Theory</a:t>
            </a:r>
            <a:endParaRPr lang="en-US" altLang="en-US"/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229600" cy="4177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Now…… More game design issues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Game Structure: Linear VS Sandbox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Single-player VS Multiplayer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Realism VS Abstraction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2D VS 3D Games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1st VS 3rd person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Difficulty curves</a:t>
            </a:r>
          </a:p>
        </p:txBody>
      </p:sp>
    </p:spTree>
    <p:extLst>
      <p:ext uri="{BB962C8B-B14F-4D97-AF65-F5344CB8AC3E}">
        <p14:creationId xmlns:p14="http://schemas.microsoft.com/office/powerpoint/2010/main" val="288523992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27" name="Picture 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8CCD8"/>
              </a:clrFrom>
              <a:clrTo>
                <a:srgbClr val="C8CCD8">
                  <a:alpha val="0"/>
                </a:srgbClr>
              </a:clrTo>
            </a:clrChange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85" y="290146"/>
            <a:ext cx="6749562" cy="569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29" name="Rectangle 9"/>
          <p:cNvSpPr>
            <a:spLocks noChangeArrowheads="1"/>
          </p:cNvSpPr>
          <p:nvPr/>
        </p:nvSpPr>
        <p:spPr bwMode="auto">
          <a:xfrm>
            <a:off x="1125416" y="2335823"/>
            <a:ext cx="291612" cy="34846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="ctr"/>
          <a:lstStyle/>
          <a:p>
            <a:endParaRPr lang="en-US"/>
          </a:p>
        </p:txBody>
      </p:sp>
      <p:sp>
        <p:nvSpPr>
          <p:cNvPr id="389130" name="Rectangle 10"/>
          <p:cNvSpPr>
            <a:spLocks noChangeArrowheads="1"/>
          </p:cNvSpPr>
          <p:nvPr/>
        </p:nvSpPr>
        <p:spPr bwMode="auto">
          <a:xfrm>
            <a:off x="1125416" y="290146"/>
            <a:ext cx="291612" cy="8338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403" tIns="84406" rIns="84403" bIns="84406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9798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(2) Implementation Priority: Minimax</a:t>
            </a:r>
          </a:p>
        </p:txBody>
      </p:sp>
      <p:sp>
        <p:nvSpPr>
          <p:cNvPr id="41369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/>
            <a:r>
              <a:rPr lang="en-US" altLang="zh-TW" sz="2215">
                <a:ea typeface="新細明體" panose="02020500000000000000" pitchFamily="18" charset="-120"/>
              </a:rPr>
              <a:t>Assign the game features into the matrix</a:t>
            </a:r>
          </a:p>
          <a:p>
            <a:pPr marL="562722" indent="-562722"/>
            <a:r>
              <a:rPr lang="en-US" altLang="zh-TW" sz="2215">
                <a:ea typeface="新細明體" panose="02020500000000000000" pitchFamily="18" charset="-120"/>
              </a:rPr>
              <a:t>Decide feature sets in implementation priority</a:t>
            </a:r>
          </a:p>
        </p:txBody>
      </p:sp>
      <p:sp>
        <p:nvSpPr>
          <p:cNvPr id="413701" name="Text Box 1029"/>
          <p:cNvSpPr txBox="1">
            <a:spLocks noChangeArrowheads="1"/>
          </p:cNvSpPr>
          <p:nvPr/>
        </p:nvSpPr>
        <p:spPr bwMode="auto">
          <a:xfrm>
            <a:off x="2180493" y="4554416"/>
            <a:ext cx="864339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585"/>
              <a:t>Cost</a:t>
            </a:r>
          </a:p>
        </p:txBody>
      </p:sp>
      <p:sp>
        <p:nvSpPr>
          <p:cNvPr id="413703" name="Rectangle 1031"/>
          <p:cNvSpPr>
            <a:spLocks noChangeArrowheads="1"/>
          </p:cNvSpPr>
          <p:nvPr/>
        </p:nvSpPr>
        <p:spPr bwMode="auto">
          <a:xfrm>
            <a:off x="3575539" y="3455377"/>
            <a:ext cx="1077058" cy="11210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3704" name="Rectangle 1032"/>
          <p:cNvSpPr>
            <a:spLocks noChangeArrowheads="1"/>
          </p:cNvSpPr>
          <p:nvPr/>
        </p:nvSpPr>
        <p:spPr bwMode="auto">
          <a:xfrm>
            <a:off x="4652597" y="3455377"/>
            <a:ext cx="1255834" cy="11210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215" dirty="0">
                <a:solidFill>
                  <a:schemeClr val="bg1"/>
                </a:solidFill>
              </a:rPr>
              <a:t>Best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215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413705" name="Rectangle 1033"/>
          <p:cNvSpPr>
            <a:spLocks noChangeArrowheads="1"/>
          </p:cNvSpPr>
          <p:nvPr/>
        </p:nvSpPr>
        <p:spPr bwMode="auto">
          <a:xfrm>
            <a:off x="3575539" y="4576397"/>
            <a:ext cx="1077058" cy="124411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215">
                <a:solidFill>
                  <a:schemeClr val="bg1"/>
                </a:solidFill>
              </a:rPr>
              <a:t>Worst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215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413706" name="Rectangle 1034"/>
          <p:cNvSpPr>
            <a:spLocks noChangeArrowheads="1"/>
          </p:cNvSpPr>
          <p:nvPr/>
        </p:nvSpPr>
        <p:spPr bwMode="auto">
          <a:xfrm>
            <a:off x="4652597" y="4576397"/>
            <a:ext cx="1255834" cy="124411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3707" name="Line 1035"/>
          <p:cNvSpPr>
            <a:spLocks noChangeShapeType="1"/>
          </p:cNvSpPr>
          <p:nvPr/>
        </p:nvSpPr>
        <p:spPr bwMode="auto">
          <a:xfrm flipV="1">
            <a:off x="2967404" y="3393831"/>
            <a:ext cx="0" cy="24266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708" name="Text Box 1036"/>
          <p:cNvSpPr txBox="1">
            <a:spLocks noChangeArrowheads="1"/>
          </p:cNvSpPr>
          <p:nvPr/>
        </p:nvSpPr>
        <p:spPr bwMode="auto">
          <a:xfrm>
            <a:off x="2954216" y="3862754"/>
            <a:ext cx="64312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215"/>
              <a:t>min</a:t>
            </a:r>
          </a:p>
        </p:txBody>
      </p:sp>
      <p:sp>
        <p:nvSpPr>
          <p:cNvPr id="413709" name="Text Box 1037"/>
          <p:cNvSpPr txBox="1">
            <a:spLocks noChangeArrowheads="1"/>
          </p:cNvSpPr>
          <p:nvPr/>
        </p:nvSpPr>
        <p:spPr bwMode="auto">
          <a:xfrm>
            <a:off x="2954216" y="4982308"/>
            <a:ext cx="72327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215"/>
              <a:t>max</a:t>
            </a:r>
          </a:p>
        </p:txBody>
      </p:sp>
      <p:sp>
        <p:nvSpPr>
          <p:cNvPr id="413710" name="Line 1038"/>
          <p:cNvSpPr>
            <a:spLocks noChangeShapeType="1"/>
          </p:cNvSpPr>
          <p:nvPr/>
        </p:nvSpPr>
        <p:spPr bwMode="auto">
          <a:xfrm>
            <a:off x="3635620" y="3083169"/>
            <a:ext cx="227281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711" name="Text Box 1039"/>
          <p:cNvSpPr txBox="1">
            <a:spLocks noChangeArrowheads="1"/>
          </p:cNvSpPr>
          <p:nvPr/>
        </p:nvSpPr>
        <p:spPr bwMode="auto">
          <a:xfrm>
            <a:off x="3742593" y="3053862"/>
            <a:ext cx="64312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215"/>
              <a:t>min</a:t>
            </a:r>
          </a:p>
        </p:txBody>
      </p:sp>
      <p:sp>
        <p:nvSpPr>
          <p:cNvPr id="413712" name="Text Box 1040"/>
          <p:cNvSpPr txBox="1">
            <a:spLocks noChangeArrowheads="1"/>
          </p:cNvSpPr>
          <p:nvPr/>
        </p:nvSpPr>
        <p:spPr bwMode="auto">
          <a:xfrm>
            <a:off x="5011616" y="3083169"/>
            <a:ext cx="72327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215"/>
              <a:t>max</a:t>
            </a:r>
          </a:p>
        </p:txBody>
      </p:sp>
      <p:sp>
        <p:nvSpPr>
          <p:cNvPr id="413713" name="Text Box 1041"/>
          <p:cNvSpPr txBox="1">
            <a:spLocks noChangeArrowheads="1"/>
          </p:cNvSpPr>
          <p:nvPr/>
        </p:nvSpPr>
        <p:spPr bwMode="auto">
          <a:xfrm>
            <a:off x="4161693" y="2598128"/>
            <a:ext cx="1215397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585"/>
              <a:t>Benefit</a:t>
            </a:r>
          </a:p>
        </p:txBody>
      </p:sp>
    </p:spTree>
    <p:extLst>
      <p:ext uri="{BB962C8B-B14F-4D97-AF65-F5344CB8AC3E}">
        <p14:creationId xmlns:p14="http://schemas.microsoft.com/office/powerpoint/2010/main" val="252130099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(2) Implementation Priority: Minimax</a:t>
            </a:r>
          </a:p>
        </p:txBody>
      </p:sp>
      <p:sp>
        <p:nvSpPr>
          <p:cNvPr id="42086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/>
            <a:r>
              <a:rPr lang="en-US" altLang="zh-TW" sz="2215" b="1">
                <a:ea typeface="新細明體" panose="02020500000000000000" pitchFamily="18" charset="-120"/>
              </a:rPr>
              <a:t>Minimin</a:t>
            </a:r>
            <a:r>
              <a:rPr lang="en-US" altLang="zh-TW" sz="2215">
                <a:ea typeface="新細明體" panose="02020500000000000000" pitchFamily="18" charset="-120"/>
              </a:rPr>
              <a:t>: not important to player, easy to code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e.g. birds in a 3D adventure game</a:t>
            </a:r>
          </a:p>
          <a:p>
            <a:pPr marL="562722" indent="-562722"/>
            <a:r>
              <a:rPr lang="en-US" altLang="zh-TW" sz="2215" b="1">
                <a:ea typeface="新細明體" panose="02020500000000000000" pitchFamily="18" charset="-120"/>
              </a:rPr>
              <a:t>Maximin</a:t>
            </a:r>
            <a:r>
              <a:rPr lang="en-US" altLang="zh-TW" sz="2215">
                <a:ea typeface="新細明體" panose="02020500000000000000" pitchFamily="18" charset="-120"/>
              </a:rPr>
              <a:t>: little benefits but hard to code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e.g. the driver in racing cars</a:t>
            </a:r>
          </a:p>
          <a:p>
            <a:pPr marL="562722" indent="-562722"/>
            <a:r>
              <a:rPr lang="en-US" altLang="zh-TW" sz="2215" b="1">
                <a:ea typeface="新細明體" panose="02020500000000000000" pitchFamily="18" charset="-120"/>
              </a:rPr>
              <a:t>Minimax</a:t>
            </a:r>
            <a:r>
              <a:rPr lang="en-US" altLang="zh-TW" sz="2215">
                <a:ea typeface="新細明體" panose="02020500000000000000" pitchFamily="18" charset="-120"/>
              </a:rPr>
              <a:t>: simple to code but add a lot to player experience 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e.g. different parameters of RPG characters.</a:t>
            </a:r>
          </a:p>
          <a:p>
            <a:pPr marL="562722" indent="-562722"/>
            <a:r>
              <a:rPr lang="en-US" altLang="zh-TW" sz="2215" b="1">
                <a:ea typeface="新細明體" panose="02020500000000000000" pitchFamily="18" charset="-120"/>
              </a:rPr>
              <a:t>Maximax</a:t>
            </a:r>
            <a:r>
              <a:rPr lang="en-US" altLang="zh-TW" sz="2215">
                <a:ea typeface="新細明體" panose="02020500000000000000" pitchFamily="18" charset="-120"/>
              </a:rPr>
              <a:t>: hard to code and define gameplay experience </a:t>
            </a:r>
          </a:p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	e.g. outdoor renderer for a flight simulator</a:t>
            </a:r>
          </a:p>
        </p:txBody>
      </p:sp>
    </p:spTree>
    <p:extLst>
      <p:ext uri="{BB962C8B-B14F-4D97-AF65-F5344CB8AC3E}">
        <p14:creationId xmlns:p14="http://schemas.microsoft.com/office/powerpoint/2010/main" val="69779991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(3) The Development Plan</a:t>
            </a:r>
          </a:p>
        </p:txBody>
      </p:sp>
      <p:sp>
        <p:nvSpPr>
          <p:cNvPr id="41984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Make up the development plan</a:t>
            </a:r>
          </a:p>
          <a:p>
            <a:pPr marL="562722" indent="-562722"/>
            <a:r>
              <a:rPr lang="en-US" altLang="zh-TW" sz="2215" b="1" dirty="0">
                <a:ea typeface="新細明體" panose="02020500000000000000" pitchFamily="18" charset="-120"/>
              </a:rPr>
              <a:t>Gantt chart</a:t>
            </a:r>
          </a:p>
          <a:p>
            <a:pPr marL="914423" lvl="1" indent="-492382"/>
            <a:r>
              <a:rPr lang="en-US" altLang="zh-TW" sz="1846" dirty="0">
                <a:ea typeface="新細明體" panose="02020500000000000000" pitchFamily="18" charset="-120"/>
              </a:rPr>
              <a:t>Task breakdown and task responsibility</a:t>
            </a:r>
          </a:p>
          <a:p>
            <a:pPr marL="914423" lvl="1" indent="-492382"/>
            <a:r>
              <a:rPr lang="en-US" altLang="zh-TW" sz="1846" dirty="0" smtClean="0">
                <a:ea typeface="新細明體" panose="02020500000000000000" pitchFamily="18" charset="-120"/>
              </a:rPr>
              <a:t>Milestones</a:t>
            </a:r>
            <a:endParaRPr lang="en-US" altLang="zh-TW" sz="1846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797691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583" name="Group 7"/>
          <p:cNvGrpSpPr>
            <a:grpSpLocks/>
          </p:cNvGrpSpPr>
          <p:nvPr/>
        </p:nvGrpSpPr>
        <p:grpSpPr bwMode="auto">
          <a:xfrm>
            <a:off x="70339" y="263769"/>
            <a:ext cx="9003323" cy="5627077"/>
            <a:chOff x="192" y="0"/>
            <a:chExt cx="5952" cy="3744"/>
          </a:xfrm>
        </p:grpSpPr>
        <p:pic>
          <p:nvPicPr>
            <p:cNvPr id="408579" name="Picture 3"/>
            <p:cNvPicPr>
              <a:picLocks noChangeAspect="1" noChangeArrowheads="1"/>
            </p:cNvPicPr>
            <p:nvPr/>
          </p:nvPicPr>
          <p:blipFill>
            <a:blip r:embed="rId2">
              <a:lum bright="-12000" contras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7"/>
              <a:ext cx="5952" cy="37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8582" name="Rectangle 6"/>
            <p:cNvSpPr>
              <a:spLocks noChangeArrowheads="1"/>
            </p:cNvSpPr>
            <p:nvPr/>
          </p:nvSpPr>
          <p:spPr bwMode="auto">
            <a:xfrm>
              <a:off x="192" y="0"/>
              <a:ext cx="4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403" tIns="84406" rIns="84403" bIns="84406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986482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(4) Prototyping your game</a:t>
            </a:r>
          </a:p>
        </p:txBody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Prototyping = Creating </a:t>
            </a:r>
            <a:r>
              <a:rPr lang="en-US" altLang="zh-TW" sz="2215" u="sng" dirty="0">
                <a:ea typeface="新細明體" panose="02020500000000000000" pitchFamily="18" charset="-120"/>
              </a:rPr>
              <a:t>a portion of your game</a:t>
            </a:r>
            <a:r>
              <a:rPr lang="en-US" altLang="zh-TW" sz="2215" dirty="0">
                <a:ea typeface="新細明體" panose="02020500000000000000" pitchFamily="18" charset="-120"/>
              </a:rPr>
              <a:t> to test your ideas</a:t>
            </a:r>
          </a:p>
          <a:p>
            <a:pPr marL="562722" indent="-562722"/>
            <a:r>
              <a:rPr lang="en-US" altLang="zh-TW" sz="2215" dirty="0" smtClean="0">
                <a:ea typeface="新細明體" panose="02020500000000000000" pitchFamily="18" charset="-120"/>
              </a:rPr>
              <a:t>Good </a:t>
            </a:r>
            <a:r>
              <a:rPr lang="en-US" altLang="zh-TW" sz="2215" dirty="0">
                <a:ea typeface="新細明體" panose="02020500000000000000" pitchFamily="18" charset="-120"/>
              </a:rPr>
              <a:t>for communication, e.g., a puzzle game like Tetris </a:t>
            </a:r>
          </a:p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	would be hard to communicate through paper work</a:t>
            </a:r>
          </a:p>
          <a:p>
            <a:pPr marL="562722" indent="-562722"/>
            <a:r>
              <a:rPr lang="en-US" altLang="zh-TW" sz="2215" dirty="0">
                <a:ea typeface="新細明體" panose="02020500000000000000" pitchFamily="18" charset="-120"/>
              </a:rPr>
              <a:t>Rules in making prototype:</a:t>
            </a:r>
          </a:p>
          <a:p>
            <a:pPr marL="914423" lvl="1" indent="-492382"/>
            <a:r>
              <a:rPr lang="en-US" altLang="zh-TW" sz="1846" b="1" dirty="0">
                <a:ea typeface="新細明體" panose="02020500000000000000" pitchFamily="18" charset="-120"/>
              </a:rPr>
              <a:t>Focus on the core game mechanics</a:t>
            </a:r>
            <a:r>
              <a:rPr lang="en-US" altLang="zh-TW" sz="1846" dirty="0">
                <a:ea typeface="新細明體" panose="02020500000000000000" pitchFamily="18" charset="-120"/>
              </a:rPr>
              <a:t> such</a:t>
            </a:r>
          </a:p>
          <a:p>
            <a:pPr marL="914423" lvl="1" indent="-492382">
              <a:buNone/>
            </a:pPr>
            <a:r>
              <a:rPr lang="en-US" altLang="zh-TW" sz="1846" dirty="0">
                <a:ea typeface="新細明體" panose="02020500000000000000" pitchFamily="18" charset="-120"/>
              </a:rPr>
              <a:t>	as main features and game character actions</a:t>
            </a:r>
          </a:p>
          <a:p>
            <a:pPr marL="914423" lvl="1" indent="-492382"/>
            <a:r>
              <a:rPr lang="en-US" altLang="zh-TW" sz="1846" b="1" dirty="0">
                <a:ea typeface="新細明體" panose="02020500000000000000" pitchFamily="18" charset="-120"/>
              </a:rPr>
              <a:t>Keep it simple</a:t>
            </a:r>
            <a:r>
              <a:rPr lang="en-US" altLang="zh-TW" sz="1846" dirty="0">
                <a:ea typeface="新細明體" panose="02020500000000000000" pitchFamily="18" charset="-120"/>
              </a:rPr>
              <a:t>; leave the artwork (pictures,</a:t>
            </a:r>
          </a:p>
          <a:p>
            <a:pPr marL="914423" lvl="1" indent="-492382">
              <a:buNone/>
            </a:pPr>
            <a:r>
              <a:rPr lang="en-US" altLang="zh-TW" sz="1846" dirty="0">
                <a:ea typeface="新細明體" panose="02020500000000000000" pitchFamily="18" charset="-120"/>
              </a:rPr>
              <a:t>	textures, 3D models, animations, etc.)</a:t>
            </a:r>
          </a:p>
          <a:p>
            <a:pPr marL="914423" lvl="1" indent="-492382">
              <a:buNone/>
            </a:pPr>
            <a:r>
              <a:rPr lang="en-US" altLang="zh-TW" sz="1846" dirty="0">
                <a:ea typeface="新細明體" panose="02020500000000000000" pitchFamily="18" charset="-120"/>
              </a:rPr>
              <a:t>	unless really necessary</a:t>
            </a:r>
          </a:p>
        </p:txBody>
      </p:sp>
      <p:pic>
        <p:nvPicPr>
          <p:cNvPr id="415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123" y="3499339"/>
            <a:ext cx="2461846" cy="246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62568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(5) Work out the Plan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335108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 dirty="0">
                <a:ea typeface="新細明體" panose="02020500000000000000" pitchFamily="18" charset="-120"/>
              </a:rPr>
              <a:t>Production Pipeline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Game Design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3D modeling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Texture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Animation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Unit test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Implementation: coding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Test within game prototype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MISC: Audio, network, etc</a:t>
            </a:r>
            <a:r>
              <a:rPr lang="en-US" altLang="zh-TW" sz="2215" dirty="0" smtClean="0">
                <a:ea typeface="新細明體" panose="02020500000000000000" pitchFamily="18" charset="-120"/>
              </a:rPr>
              <a:t>.</a:t>
            </a:r>
            <a:endParaRPr lang="en-US" altLang="zh-TW" sz="2215" dirty="0">
              <a:ea typeface="新細明體" panose="02020500000000000000" pitchFamily="18" charset="-120"/>
            </a:endParaRPr>
          </a:p>
        </p:txBody>
      </p:sp>
      <p:pic>
        <p:nvPicPr>
          <p:cNvPr id="414724" name="Picture 4"/>
          <p:cNvPicPr>
            <a:picLocks noChangeAspect="1" noChangeArrowheads="1"/>
          </p:cNvPicPr>
          <p:nvPr/>
        </p:nvPicPr>
        <p:blipFill>
          <a:blip r:embed="rId2" cstate="print">
            <a:lum bright="-12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708" y="263769"/>
            <a:ext cx="3965331" cy="5646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641716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(6) Game Test and Deployment</a:t>
            </a:r>
          </a:p>
        </p:txBody>
      </p:sp>
      <p:sp>
        <p:nvSpPr>
          <p:cNvPr id="41881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58029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215">
                <a:ea typeface="新細明體" panose="02020500000000000000" pitchFamily="18" charset="-120"/>
              </a:rPr>
              <a:t>Game Test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>
                <a:ea typeface="新細明體" panose="02020500000000000000" pitchFamily="18" charset="-120"/>
              </a:rPr>
              <a:t>Quality Assurance Team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Look for bugs, inconsistency in games, difficulty in games, anywhere in the game that game players can cheat, etc.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>
                <a:ea typeface="新細明體" panose="02020500000000000000" pitchFamily="18" charset="-120"/>
              </a:rPr>
              <a:t>Software Release Stages: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Pre-alpha: under development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Alpha: delivered to software testers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Beta: first version released outside the organization that develops the software</a:t>
            </a:r>
          </a:p>
          <a:p>
            <a:pPr marL="914423" lvl="1" indent="-492382">
              <a:buFontTx/>
              <a:buChar char="•"/>
            </a:pPr>
            <a:r>
              <a:rPr lang="en-US" altLang="zh-TW" sz="1846">
                <a:ea typeface="新細明體" panose="02020500000000000000" pitchFamily="18" charset="-120"/>
              </a:rPr>
              <a:t>Release</a:t>
            </a:r>
          </a:p>
        </p:txBody>
      </p:sp>
      <p:pic>
        <p:nvPicPr>
          <p:cNvPr id="418823" name="Picture 1031" descr="Software release stages">
            <a:hlinkClick r:id="rId2" tooltip="Software release stages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46" y="1670538"/>
            <a:ext cx="1899138" cy="385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15276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(7) Game Maintenance</a:t>
            </a:r>
          </a:p>
        </p:txBody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053754" cy="361510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Games usually have short shelf life except online games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Network games different in that lots of content is created after release, e.g., extending the map, expansion set, etc.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Both needs maintenance to extend the shelf life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>
                <a:ea typeface="新細明體" panose="02020500000000000000" pitchFamily="18" charset="-120"/>
              </a:rPr>
              <a:t>Can build fans community &amp; thus increase the life span </a:t>
            </a:r>
          </a:p>
          <a:p>
            <a:pPr marL="562722" indent="-562722">
              <a:buFontTx/>
              <a:buAutoNum type="arabicPeriod"/>
            </a:pPr>
            <a:r>
              <a:rPr lang="en-US" altLang="zh-TW" sz="2215" dirty="0" smtClean="0">
                <a:ea typeface="新細明體" panose="02020500000000000000" pitchFamily="18" charset="-120"/>
              </a:rPr>
              <a:t>Support </a:t>
            </a:r>
            <a:r>
              <a:rPr lang="en-US" altLang="zh-TW" sz="2215" dirty="0">
                <a:ea typeface="新細明體" panose="02020500000000000000" pitchFamily="18" charset="-120"/>
              </a:rPr>
              <a:t>including: </a:t>
            </a:r>
            <a:br>
              <a:rPr lang="en-US" altLang="zh-TW" sz="2215" dirty="0">
                <a:ea typeface="新細明體" panose="02020500000000000000" pitchFamily="18" charset="-120"/>
              </a:rPr>
            </a:br>
            <a:r>
              <a:rPr lang="en-US" altLang="zh-TW" sz="2215" dirty="0">
                <a:ea typeface="新細明體" panose="02020500000000000000" pitchFamily="18" charset="-120"/>
              </a:rPr>
              <a:t>patches – bug fixing,</a:t>
            </a:r>
            <a:br>
              <a:rPr lang="en-US" altLang="zh-TW" sz="2215" dirty="0">
                <a:ea typeface="新細明體" panose="02020500000000000000" pitchFamily="18" charset="-120"/>
              </a:rPr>
            </a:br>
            <a:r>
              <a:rPr lang="en-US" altLang="zh-TW" sz="2215" dirty="0">
                <a:ea typeface="新細明體" panose="02020500000000000000" pitchFamily="18" charset="-120"/>
              </a:rPr>
              <a:t>editing tools - mod community,</a:t>
            </a:r>
            <a:br>
              <a:rPr lang="en-US" altLang="zh-TW" sz="2215" dirty="0">
                <a:ea typeface="新細明體" panose="02020500000000000000" pitchFamily="18" charset="-120"/>
              </a:rPr>
            </a:br>
            <a:r>
              <a:rPr lang="en-US" altLang="zh-TW" sz="2215" dirty="0">
                <a:ea typeface="新細明體" panose="02020500000000000000" pitchFamily="18" charset="-120"/>
              </a:rPr>
              <a:t>additional </a:t>
            </a:r>
            <a:r>
              <a:rPr lang="en-US" altLang="zh-TW" sz="2215" dirty="0" smtClean="0">
                <a:ea typeface="新細明體" panose="02020500000000000000" pitchFamily="18" charset="-120"/>
              </a:rPr>
              <a:t>missions</a:t>
            </a:r>
            <a:endParaRPr lang="en-US" altLang="zh-TW" sz="2215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479153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en-US" sz="3692">
                <a:ea typeface="新細明體" panose="02020500000000000000" pitchFamily="18" charset="-120"/>
              </a:rPr>
              <a:t>Summary:</a:t>
            </a:r>
          </a:p>
        </p:txBody>
      </p:sp>
      <p:sp>
        <p:nvSpPr>
          <p:cNvPr id="417804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40877"/>
            <a:ext cx="8229600" cy="4177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750296" indent="-750296">
              <a:buFontTx/>
              <a:buAutoNum type="romanUcPeriod"/>
            </a:pPr>
            <a:r>
              <a:rPr lang="en-US" altLang="zh-TW" sz="2585" dirty="0">
                <a:ea typeface="新細明體" panose="02020500000000000000" pitchFamily="18" charset="-120"/>
              </a:rPr>
              <a:t>The Design Theory</a:t>
            </a:r>
          </a:p>
          <a:p>
            <a:pPr marL="750296" indent="-750296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	- Learn this before making up your idea</a:t>
            </a:r>
          </a:p>
          <a:p>
            <a:pPr marL="750296" indent="-750296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II.	The Design Process</a:t>
            </a:r>
          </a:p>
          <a:p>
            <a:pPr marL="750296" indent="-750296">
              <a:buNone/>
            </a:pPr>
            <a:r>
              <a:rPr lang="en-US" altLang="zh-TW" sz="2585" dirty="0">
                <a:ea typeface="新細明體" panose="02020500000000000000" pitchFamily="18" charset="-120"/>
              </a:rPr>
              <a:t>	- Make up your idea</a:t>
            </a:r>
          </a:p>
          <a:p>
            <a:pPr marL="750296" indent="-750296">
              <a:buFontTx/>
              <a:buAutoNum type="romanUcPeriod" startAt="3"/>
            </a:pPr>
            <a:r>
              <a:rPr lang="en-US" altLang="zh-TW" sz="2585" dirty="0">
                <a:ea typeface="新細明體" panose="02020500000000000000" pitchFamily="18" charset="-120"/>
              </a:rPr>
              <a:t>The Design </a:t>
            </a:r>
            <a:r>
              <a:rPr lang="en-US" altLang="en-US" sz="2585" dirty="0">
                <a:ea typeface="新細明體" panose="02020500000000000000" pitchFamily="18" charset="-120"/>
              </a:rPr>
              <a:t>Production</a:t>
            </a:r>
          </a:p>
          <a:p>
            <a:pPr marL="750296" indent="-750296">
              <a:buNone/>
            </a:pPr>
            <a:r>
              <a:rPr lang="en-US" altLang="en-US" sz="2585" dirty="0">
                <a:ea typeface="新細明體" panose="02020500000000000000" pitchFamily="18" charset="-120"/>
              </a:rPr>
              <a:t>	- Realize your idea</a:t>
            </a:r>
          </a:p>
          <a:p>
            <a:pPr marL="750296" indent="-750296">
              <a:buNone/>
            </a:pPr>
            <a:r>
              <a:rPr lang="en-US" altLang="en-US" sz="2585" dirty="0">
                <a:ea typeface="新細明體" panose="02020500000000000000" pitchFamily="18" charset="-120"/>
              </a:rPr>
              <a:t>Prepare your game proposal using the techniques </a:t>
            </a:r>
          </a:p>
          <a:p>
            <a:pPr marL="750296" indent="-750296">
              <a:buNone/>
            </a:pPr>
            <a:r>
              <a:rPr lang="en-US" altLang="en-US" sz="2585" dirty="0">
                <a:ea typeface="新細明體" panose="02020500000000000000" pitchFamily="18" charset="-120"/>
              </a:rPr>
              <a:t>you learnt in this part of the </a:t>
            </a:r>
            <a:r>
              <a:rPr lang="en-US" altLang="en-US" sz="2585" dirty="0" smtClean="0">
                <a:ea typeface="新細明體" panose="02020500000000000000" pitchFamily="18" charset="-12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22200111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Linear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Games that have a </a:t>
            </a:r>
            <a:r>
              <a:rPr lang="en-US" altLang="zh-TW" sz="2585" b="1">
                <a:ea typeface="新細明體" panose="02020500000000000000" pitchFamily="18" charset="-120"/>
              </a:rPr>
              <a:t>single path</a:t>
            </a:r>
            <a:r>
              <a:rPr lang="en-US" altLang="zh-TW" sz="2585">
                <a:ea typeface="新細明體" panose="02020500000000000000" pitchFamily="18" charset="-120"/>
              </a:rPr>
              <a:t> to follow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Linear games have </a:t>
            </a:r>
            <a:r>
              <a:rPr lang="en-US" altLang="zh-TW" sz="2585" b="1">
                <a:ea typeface="新細明體" panose="02020500000000000000" pitchFamily="18" charset="-120"/>
              </a:rPr>
              <a:t>explicit goals</a:t>
            </a:r>
            <a:r>
              <a:rPr lang="en-US" altLang="zh-TW" sz="2585">
                <a:ea typeface="新細明體" panose="02020500000000000000" pitchFamily="18" charset="-120"/>
              </a:rPr>
              <a:t> that the player must achieve so as to progress: level 1, level 2, etc.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Usually has a clear and defined </a:t>
            </a:r>
            <a:r>
              <a:rPr lang="en-US" altLang="zh-TW" sz="2585" b="1">
                <a:ea typeface="新細明體" panose="02020500000000000000" pitchFamily="18" charset="-120"/>
              </a:rPr>
              <a:t>narrative sequence</a:t>
            </a:r>
            <a:r>
              <a:rPr lang="en-US" altLang="zh-TW" sz="2585">
                <a:ea typeface="新細明體" panose="02020500000000000000" pitchFamily="18" charset="-120"/>
              </a:rPr>
              <a:t>, like watching movies or dramas</a:t>
            </a:r>
          </a:p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E.g., Resident Evil 4, and most RPG games, etc.</a:t>
            </a:r>
          </a:p>
        </p:txBody>
      </p:sp>
      <p:sp>
        <p:nvSpPr>
          <p:cNvPr id="36455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3692">
                <a:ea typeface="新細明體" panose="02020500000000000000" pitchFamily="18" charset="-120"/>
              </a:rPr>
              <a:t>Game Structure: Linear VS Sandbox</a:t>
            </a:r>
            <a:endParaRPr lang="en-US" altLang="en-US" sz="3692"/>
          </a:p>
        </p:txBody>
      </p:sp>
    </p:spTree>
    <p:extLst>
      <p:ext uri="{BB962C8B-B14F-4D97-AF65-F5344CB8AC3E}">
        <p14:creationId xmlns:p14="http://schemas.microsoft.com/office/powerpoint/2010/main" val="28370617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52400" y="457200"/>
            <a:ext cx="8839200" cy="521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your game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3418116" y="2438400"/>
          <a:ext cx="25254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371"/>
                <a:gridCol w="631371"/>
                <a:gridCol w="631371"/>
                <a:gridCol w="631371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February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E89504-E9A2-4960-B6E9-AA849F475C95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667000" y="3581401"/>
            <a:ext cx="3962400" cy="99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00B0F0"/>
                </a:solidFill>
              </a:rPr>
              <a:t>Brainstorming (moved to 12)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Proposal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8701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Sandbox (Non-linear)</a:t>
            </a:r>
          </a:p>
          <a:p>
            <a:pPr marL="562722" indent="-562722"/>
            <a:r>
              <a:rPr lang="en-US" altLang="zh-TW" sz="2585" b="1">
                <a:ea typeface="新細明體" panose="02020500000000000000" pitchFamily="18" charset="-120"/>
              </a:rPr>
              <a:t>More freedom</a:t>
            </a:r>
            <a:r>
              <a:rPr lang="en-US" altLang="zh-TW" sz="2585">
                <a:ea typeface="新細明體" panose="02020500000000000000" pitchFamily="18" charset="-120"/>
              </a:rPr>
              <a:t> – players can approach challenges in more or less </a:t>
            </a:r>
            <a:r>
              <a:rPr lang="en-US" altLang="zh-TW" sz="2585" b="1">
                <a:ea typeface="新細明體" panose="02020500000000000000" pitchFamily="18" charset="-120"/>
              </a:rPr>
              <a:t>any order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Sometimes, sandbox games are </a:t>
            </a:r>
            <a:r>
              <a:rPr lang="en-US" altLang="zh-TW" sz="2585" b="1">
                <a:ea typeface="新細明體" panose="02020500000000000000" pitchFamily="18" charset="-120"/>
              </a:rPr>
              <a:t>open-ended</a:t>
            </a:r>
          </a:p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E.g., Sim City (most</a:t>
            </a:r>
          </a:p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simulation games), etc.</a:t>
            </a:r>
          </a:p>
        </p:txBody>
      </p:sp>
      <p:pic>
        <p:nvPicPr>
          <p:cNvPr id="367620" name="Picture 1028" descr="simc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08" y="3640015"/>
            <a:ext cx="3165231" cy="237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7622" name="Rectangle 1030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3692">
                <a:ea typeface="新細明體" panose="02020500000000000000" pitchFamily="18" charset="-120"/>
              </a:rPr>
              <a:t>Game Structure: Linear VS Sandbox</a:t>
            </a:r>
            <a:endParaRPr lang="en-US" altLang="en-US" sz="3692"/>
          </a:p>
        </p:txBody>
      </p:sp>
    </p:spTree>
    <p:extLst>
      <p:ext uri="{BB962C8B-B14F-4D97-AF65-F5344CB8AC3E}">
        <p14:creationId xmlns:p14="http://schemas.microsoft.com/office/powerpoint/2010/main" val="4816217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3692">
                <a:ea typeface="新細明體" panose="02020500000000000000" pitchFamily="18" charset="-120"/>
              </a:rPr>
              <a:t>Game Structure: Linear VS Sandbox</a:t>
            </a:r>
            <a:endParaRPr lang="en-US" altLang="en-US" sz="3692"/>
          </a:p>
        </p:txBody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Why Linear?</a:t>
            </a:r>
          </a:p>
          <a:p>
            <a:pPr marL="562722" indent="-562722"/>
            <a:r>
              <a:rPr lang="en-US" altLang="zh-TW" sz="2585" b="1">
                <a:ea typeface="新細明體" panose="02020500000000000000" pitchFamily="18" charset="-120"/>
              </a:rPr>
              <a:t>Easier to produce and control</a:t>
            </a:r>
            <a:r>
              <a:rPr lang="en-US" altLang="zh-TW" sz="2585">
                <a:ea typeface="新細明體" panose="02020500000000000000" pitchFamily="18" charset="-120"/>
              </a:rPr>
              <a:t> (by the game designers); hence lower the production cost</a:t>
            </a:r>
          </a:p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Why Sandbox?</a:t>
            </a:r>
          </a:p>
          <a:p>
            <a:pPr marL="562722" indent="-562722"/>
            <a:r>
              <a:rPr lang="en-US" altLang="zh-TW" sz="2585" b="1">
                <a:ea typeface="新細明體" panose="02020500000000000000" pitchFamily="18" charset="-120"/>
              </a:rPr>
              <a:t>More freedom</a:t>
            </a:r>
            <a:r>
              <a:rPr lang="en-US" altLang="zh-TW" sz="2585">
                <a:ea typeface="新細明體" panose="02020500000000000000" pitchFamily="18" charset="-120"/>
              </a:rPr>
              <a:t> could bring more fun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Designers have to handle all possibilities in games in the game design</a:t>
            </a:r>
          </a:p>
          <a:p>
            <a:pPr marL="562722" indent="-562722">
              <a:buNone/>
            </a:pPr>
            <a:r>
              <a:rPr lang="en-US" altLang="zh-TW" sz="2585" b="1">
                <a:ea typeface="新細明體" panose="02020500000000000000" pitchFamily="18" charset="-120"/>
              </a:rPr>
              <a:t>Mixture</a:t>
            </a:r>
            <a:r>
              <a:rPr lang="en-US" altLang="zh-TW" sz="2585">
                <a:ea typeface="新細明體" panose="02020500000000000000" pitchFamily="18" charset="-120"/>
              </a:rPr>
              <a:t>: Linear in small quests</a:t>
            </a:r>
          </a:p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e.g., Legend of Zelda: The Windwaker, etc.</a:t>
            </a:r>
          </a:p>
        </p:txBody>
      </p:sp>
    </p:spTree>
    <p:extLst>
      <p:ext uri="{BB962C8B-B14F-4D97-AF65-F5344CB8AC3E}">
        <p14:creationId xmlns:p14="http://schemas.microsoft.com/office/powerpoint/2010/main" val="93073522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3692">
                <a:ea typeface="新細明體" panose="02020500000000000000" pitchFamily="18" charset="-120"/>
              </a:rPr>
              <a:t>Single-player VS Multiplayer</a:t>
            </a:r>
            <a:endParaRPr lang="en-US" altLang="en-US" sz="3692">
              <a:ea typeface="新細明體" panose="02020500000000000000" pitchFamily="18" charset="-120"/>
            </a:endParaRPr>
          </a:p>
        </p:txBody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Single-player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A player competes or cooperates with non-player characters (NPC) and objects controlled by the computer</a:t>
            </a:r>
          </a:p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Multiplayer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A player plays against or with other human players, either on the same computer, a LAN, or the Internet</a:t>
            </a:r>
          </a:p>
          <a:p>
            <a:pPr marL="562722" indent="-562722"/>
            <a:endParaRPr lang="en-US" altLang="zh-TW" sz="2585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8538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6138"/>
            <a:ext cx="8475785" cy="844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3692">
                <a:ea typeface="新細明體" panose="02020500000000000000" pitchFamily="18" charset="-120"/>
              </a:rPr>
              <a:t>Single-player VS Multiplayer</a:t>
            </a:r>
            <a:endParaRPr lang="en-US" altLang="en-US" sz="3692">
              <a:ea typeface="新細明體" panose="02020500000000000000" pitchFamily="18" charset="-120"/>
            </a:endParaRPr>
          </a:p>
        </p:txBody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3035"/>
            <a:ext cx="8546123" cy="41778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marL="562722" indent="-562722">
              <a:buNone/>
            </a:pPr>
            <a:r>
              <a:rPr lang="en-US" altLang="zh-TW" sz="2585">
                <a:ea typeface="新細明體" panose="02020500000000000000" pitchFamily="18" charset="-120"/>
              </a:rPr>
              <a:t>Designing a single-player game</a:t>
            </a:r>
          </a:p>
          <a:p>
            <a:pPr marL="562722" indent="-562722"/>
            <a:r>
              <a:rPr lang="en-US" altLang="zh-TW" sz="2585" b="1">
                <a:ea typeface="新細明體" panose="02020500000000000000" pitchFamily="18" charset="-120"/>
              </a:rPr>
              <a:t>Focus</a:t>
            </a:r>
            <a:r>
              <a:rPr lang="en-US" altLang="zh-TW" sz="2585">
                <a:ea typeface="新細明體" panose="02020500000000000000" pitchFamily="18" charset="-120"/>
              </a:rPr>
              <a:t> of the game designer is to </a:t>
            </a:r>
            <a:r>
              <a:rPr lang="en-US" altLang="zh-TW" sz="2585" b="1">
                <a:ea typeface="新細明體" panose="02020500000000000000" pitchFamily="18" charset="-120"/>
              </a:rPr>
              <a:t>entertain the player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The designer can create </a:t>
            </a:r>
            <a:r>
              <a:rPr lang="en-US" altLang="zh-TW" sz="2585" b="1">
                <a:ea typeface="新細明體" panose="02020500000000000000" pitchFamily="18" charset="-120"/>
              </a:rPr>
              <a:t>unbalanced opponents</a:t>
            </a:r>
            <a:r>
              <a:rPr lang="en-US" altLang="zh-TW" sz="2585">
                <a:ea typeface="新細明體" panose="02020500000000000000" pitchFamily="18" charset="-120"/>
              </a:rPr>
              <a:t> (the player’s enemies) controllable by the computer</a:t>
            </a:r>
          </a:p>
          <a:p>
            <a:pPr marL="562722" indent="-562722"/>
            <a:r>
              <a:rPr lang="en-US" altLang="zh-TW" sz="2585" b="1">
                <a:ea typeface="新細明體" panose="02020500000000000000" pitchFamily="18" charset="-120"/>
              </a:rPr>
              <a:t>Usually requires</a:t>
            </a:r>
            <a:r>
              <a:rPr lang="en-US" altLang="zh-TW" sz="2585">
                <a:ea typeface="新細明體" panose="02020500000000000000" pitchFamily="18" charset="-120"/>
              </a:rPr>
              <a:t> </a:t>
            </a:r>
            <a:r>
              <a:rPr lang="en-US" altLang="zh-TW" sz="2585" b="1">
                <a:ea typeface="新細明體" panose="02020500000000000000" pitchFamily="18" charset="-120"/>
              </a:rPr>
              <a:t>AI</a:t>
            </a:r>
            <a:r>
              <a:rPr lang="en-US" altLang="zh-TW" sz="2585">
                <a:ea typeface="新細明體" panose="02020500000000000000" pitchFamily="18" charset="-120"/>
              </a:rPr>
              <a:t> for the control</a:t>
            </a:r>
          </a:p>
          <a:p>
            <a:pPr marL="562722" indent="-562722"/>
            <a:r>
              <a:rPr lang="en-US" altLang="zh-TW" sz="2585">
                <a:ea typeface="新細明體" panose="02020500000000000000" pitchFamily="18" charset="-120"/>
              </a:rPr>
              <a:t>Need to make up an exciting game world and opponents</a:t>
            </a:r>
          </a:p>
          <a:p>
            <a:pPr marL="562722" indent="-562722">
              <a:buNone/>
            </a:pPr>
            <a:endParaRPr lang="en-US" altLang="zh-TW" sz="2585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417747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310"/>
</p:tagLst>
</file>

<file path=ppt/theme/theme1.xml><?xml version="1.0" encoding="utf-8"?>
<a:theme xmlns:a="http://schemas.openxmlformats.org/drawingml/2006/main" name="Default Design">
  <a:themeElements>
    <a:clrScheme name="Custom 2">
      <a:dk1>
        <a:srgbClr val="808080"/>
      </a:dk1>
      <a:lt1>
        <a:srgbClr val="FFFFFF"/>
      </a:lt1>
      <a:dk2>
        <a:srgbClr val="003366"/>
      </a:dk2>
      <a:lt2>
        <a:srgbClr val="FFCC66"/>
      </a:lt2>
      <a:accent1>
        <a:srgbClr val="BBE0E3"/>
      </a:accent1>
      <a:accent2>
        <a:srgbClr val="333399"/>
      </a:accent2>
      <a:accent3>
        <a:srgbClr val="AAADB8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CC"/>
      </a:hlink>
      <a:folHlink>
        <a:srgbClr val="0099CC"/>
      </a:folHlink>
    </a:clrScheme>
    <a:fontScheme name="Default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808080"/>
        </a:dk1>
        <a:lt1>
          <a:srgbClr val="EAEAEA"/>
        </a:lt1>
        <a:dk2>
          <a:srgbClr val="003366"/>
        </a:dk2>
        <a:lt2>
          <a:srgbClr val="FFFFFF"/>
        </a:lt2>
        <a:accent1>
          <a:srgbClr val="BBE0E3"/>
        </a:accent1>
        <a:accent2>
          <a:srgbClr val="333399"/>
        </a:accent2>
        <a:accent3>
          <a:srgbClr val="AAADB8"/>
        </a:accent3>
        <a:accent4>
          <a:srgbClr val="C8C8C8"/>
        </a:accent4>
        <a:accent5>
          <a:srgbClr val="DAEDEF"/>
        </a:accent5>
        <a:accent6>
          <a:srgbClr val="2D2D8A"/>
        </a:accent6>
        <a:hlink>
          <a:srgbClr val="0099CC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808080"/>
        </a:dk1>
        <a:lt1>
          <a:srgbClr val="FFFFFF"/>
        </a:lt1>
        <a:dk2>
          <a:srgbClr val="003366"/>
        </a:dk2>
        <a:lt2>
          <a:srgbClr val="FFCC66"/>
        </a:lt2>
        <a:accent1>
          <a:srgbClr val="BBE0E3"/>
        </a:accent1>
        <a:accent2>
          <a:srgbClr val="333399"/>
        </a:accent2>
        <a:accent3>
          <a:srgbClr val="AAADB8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CC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6535</TotalTime>
  <Words>1485</Words>
  <Application>Microsoft Office PowerPoint</Application>
  <PresentationFormat>On-screen Show (4:3)</PresentationFormat>
  <Paragraphs>358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 Unicode MS</vt:lpstr>
      <vt:lpstr>新細明體</vt:lpstr>
      <vt:lpstr>Arial</vt:lpstr>
      <vt:lpstr>Calibri</vt:lpstr>
      <vt:lpstr>Default Design</vt:lpstr>
      <vt:lpstr>Game Design</vt:lpstr>
      <vt:lpstr>Overview</vt:lpstr>
      <vt:lpstr>I. The Design Theory</vt:lpstr>
      <vt:lpstr>I. The Design Theory</vt:lpstr>
      <vt:lpstr>Game Structure: Linear VS Sandbox</vt:lpstr>
      <vt:lpstr>Game Structure: Linear VS Sandbox</vt:lpstr>
      <vt:lpstr>Game Structure: Linear VS Sandbox</vt:lpstr>
      <vt:lpstr>Single-player VS Multiplayer</vt:lpstr>
      <vt:lpstr>Single-player VS Multiplayer</vt:lpstr>
      <vt:lpstr>Single-player VS Multiplayer</vt:lpstr>
      <vt:lpstr>Realism VS Abstraction</vt:lpstr>
      <vt:lpstr>Realism VS Abstraction</vt:lpstr>
      <vt:lpstr>2D VS 3D Games</vt:lpstr>
      <vt:lpstr>2D VS 3D Games</vt:lpstr>
      <vt:lpstr>2D VS 3D Games</vt:lpstr>
      <vt:lpstr>First-Person VS Third-Person</vt:lpstr>
      <vt:lpstr>PowerPoint Presentation</vt:lpstr>
      <vt:lpstr>First-Person VS Third-Person</vt:lpstr>
      <vt:lpstr>Difficulty Curves</vt:lpstr>
      <vt:lpstr>Difficulty Curves</vt:lpstr>
      <vt:lpstr>Difficulty Curves</vt:lpstr>
      <vt:lpstr>Game Design Catchwords</vt:lpstr>
      <vt:lpstr>II. The Design Process</vt:lpstr>
      <vt:lpstr>(1) Making up your initial idea</vt:lpstr>
      <vt:lpstr>(1) Making up your initial idea</vt:lpstr>
      <vt:lpstr>(1) Making up your initial idea</vt:lpstr>
      <vt:lpstr>(1) Making up your initial idea</vt:lpstr>
      <vt:lpstr>(2) Expanding your idea</vt:lpstr>
      <vt:lpstr>(2) Expanding your idea</vt:lpstr>
      <vt:lpstr>(2) Expanding your idea</vt:lpstr>
      <vt:lpstr>(3) Summarizing your idea</vt:lpstr>
      <vt:lpstr>(3) Summarizing your idea</vt:lpstr>
      <vt:lpstr>(4) Developing your idea</vt:lpstr>
      <vt:lpstr>(4) Developing your idea</vt:lpstr>
      <vt:lpstr>(4) Developing your idea</vt:lpstr>
      <vt:lpstr>(5) Documenting your idea</vt:lpstr>
      <vt:lpstr>(5) Documenting your idea</vt:lpstr>
      <vt:lpstr>III. The Design Production</vt:lpstr>
      <vt:lpstr>(1) Organize Resources</vt:lpstr>
      <vt:lpstr>PowerPoint Presentation</vt:lpstr>
      <vt:lpstr>(2) Implementation Priority: Minimax</vt:lpstr>
      <vt:lpstr>(2) Implementation Priority: Minimax</vt:lpstr>
      <vt:lpstr>(3) The Development Plan</vt:lpstr>
      <vt:lpstr>PowerPoint Presentation</vt:lpstr>
      <vt:lpstr>(4) Prototyping your game</vt:lpstr>
      <vt:lpstr>(5) Work out the Plan</vt:lpstr>
      <vt:lpstr>(6) Game Test and Deployment</vt:lpstr>
      <vt:lpstr>(7) Game Maintenance</vt:lpstr>
      <vt:lpstr>Summary:</vt:lpstr>
      <vt:lpstr>Planning your game</vt:lpstr>
    </vt:vector>
  </TitlesOfParts>
  <Company>HKUST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Visual Introduction to Computer Graphics</dc:title>
  <dc:creator>Pedro Sander</dc:creator>
  <cp:lastModifiedBy>Pedro Sander</cp:lastModifiedBy>
  <cp:revision>452</cp:revision>
  <dcterms:created xsi:type="dcterms:W3CDTF">2003-01-21T19:34:39Z</dcterms:created>
  <dcterms:modified xsi:type="dcterms:W3CDTF">2015-02-05T03:55:43Z</dcterms:modified>
</cp:coreProperties>
</file>